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0" r:id="rId4"/>
  </p:sldMasterIdLst>
  <p:notesMasterIdLst>
    <p:notesMasterId r:id="rId28"/>
  </p:notesMasterIdLst>
  <p:handoutMasterIdLst>
    <p:handoutMasterId r:id="rId29"/>
  </p:handoutMasterIdLst>
  <p:sldIdLst>
    <p:sldId id="1399" r:id="rId5"/>
    <p:sldId id="1484" r:id="rId6"/>
    <p:sldId id="1401" r:id="rId7"/>
    <p:sldId id="1522" r:id="rId8"/>
    <p:sldId id="1525" r:id="rId9"/>
    <p:sldId id="1526" r:id="rId10"/>
    <p:sldId id="1527" r:id="rId11"/>
    <p:sldId id="1531" r:id="rId12"/>
    <p:sldId id="1530" r:id="rId13"/>
    <p:sldId id="1528" r:id="rId14"/>
    <p:sldId id="1532" r:id="rId15"/>
    <p:sldId id="1534" r:id="rId16"/>
    <p:sldId id="1551" r:id="rId17"/>
    <p:sldId id="1552" r:id="rId18"/>
    <p:sldId id="1535" r:id="rId19"/>
    <p:sldId id="1536" r:id="rId20"/>
    <p:sldId id="1549" r:id="rId21"/>
    <p:sldId id="1550" r:id="rId22"/>
    <p:sldId id="1553" r:id="rId23"/>
    <p:sldId id="1487" r:id="rId24"/>
    <p:sldId id="1548" r:id="rId25"/>
    <p:sldId id="1554" r:id="rId26"/>
    <p:sldId id="1485" r:id="rId2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ras.trivedi" initials="P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1C739"/>
    <a:srgbClr val="009999"/>
    <a:srgbClr val="AC6D2E"/>
    <a:srgbClr val="B57331"/>
    <a:srgbClr val="DBBF6F"/>
    <a:srgbClr val="05A972"/>
    <a:srgbClr val="55A51C"/>
    <a:srgbClr val="00558A"/>
    <a:srgbClr val="70FF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6332" autoAdjust="0"/>
    <p:restoredTop sz="93714" autoAdjust="0"/>
  </p:normalViewPr>
  <p:slideViewPr>
    <p:cSldViewPr showGuides="1">
      <p:cViewPr>
        <p:scale>
          <a:sx n="110" d="100"/>
          <a:sy n="110" d="100"/>
        </p:scale>
        <p:origin x="-684" y="-72"/>
      </p:cViewPr>
      <p:guideLst>
        <p:guide orient="horz" pos="4027"/>
        <p:guide orient="horz" pos="4280"/>
        <p:guide orient="horz" pos="838"/>
        <p:guide orient="horz" pos="2393"/>
        <p:guide orient="horz" pos="480"/>
        <p:guide pos="4972"/>
        <p:guide pos="2784"/>
        <p:guide pos="5655"/>
        <p:guide pos="1594"/>
        <p:guide pos="5559"/>
        <p:guide pos="204"/>
      </p:guideLst>
    </p:cSldViewPr>
  </p:slideViewPr>
  <p:outlineViewPr>
    <p:cViewPr>
      <p:scale>
        <a:sx n="33" d="100"/>
        <a:sy n="33" d="100"/>
      </p:scale>
      <p:origin x="0" y="119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8" d="100"/>
          <a:sy n="78" d="100"/>
        </p:scale>
        <p:origin x="-2424" y="-102"/>
      </p:cViewPr>
      <p:guideLst>
        <p:guide orient="horz" pos="3024"/>
        <p:guide pos="2304"/>
      </p:guideLst>
    </p:cSldViewPr>
  </p:notes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A34FAC4-DA1E-41E5-8A9A-A964633D4A34}" type="datetimeFigureOut">
              <a:rPr lang="en-US" smtClean="0"/>
              <a:pPr/>
              <a:t>08/10/2014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5C9AD31-7BA2-4416-98BB-BCEF95AB69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3109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C162F42-E274-4158-8ED7-DBDAA5440662}" type="datetimeFigureOut">
              <a:rPr lang="en-US" smtClean="0"/>
              <a:pPr/>
              <a:t>08/10/2014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9EA0013-2AD0-4B3C-AA53-6673615E34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327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16B1A-E5E5-4742-A53E-B0AFDFB11427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16B1A-E5E5-4742-A53E-B0AFDFB11427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16B1A-E5E5-4742-A53E-B0AFDFB11427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16B1A-E5E5-4742-A53E-B0AFDFB11427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16B1A-E5E5-4742-A53E-B0AFDFB11427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16B1A-E5E5-4742-A53E-B0AFDFB11427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16B1A-E5E5-4742-A53E-B0AFDFB11427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16B1A-E5E5-4742-A53E-B0AFDFB11427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16B1A-E5E5-4742-A53E-B0AFDFB11427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16B1A-E5E5-4742-A53E-B0AFDFB11427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16B1A-E5E5-4742-A53E-B0AFDFB11427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16B1A-E5E5-4742-A53E-B0AFDFB11427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16B1A-E5E5-4742-A53E-B0AFDFB11427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16B1A-E5E5-4742-A53E-B0AFDFB11427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16B1A-E5E5-4742-A53E-B0AFDFB11427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16B1A-E5E5-4742-A53E-B0AFDFB11427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Task Force made a decision that we took some items</a:t>
            </a:r>
            <a:r>
              <a:rPr lang="en-US" baseline="0" dirty="0" smtClean="0"/>
              <a:t> out of 6.6 so we could get the release done as close to June 30</a:t>
            </a:r>
            <a:r>
              <a:rPr lang="en-US" baseline="30000" dirty="0" smtClean="0"/>
              <a:t>th</a:t>
            </a:r>
            <a:r>
              <a:rPr lang="en-US" baseline="0" dirty="0" smtClean="0"/>
              <a:t> or before as possible.  Wanted to get back onto a release cycle of releasing BEFORE July 1</a:t>
            </a:r>
            <a:r>
              <a:rPr lang="en-US" baseline="30000" dirty="0" smtClean="0"/>
              <a:t>st</a:t>
            </a:r>
            <a:r>
              <a:rPr lang="en-US" baseline="0" dirty="0" smtClean="0"/>
              <a:t>.  </a:t>
            </a:r>
          </a:p>
          <a:p>
            <a:r>
              <a:rPr lang="en-US" baseline="0" dirty="0" smtClean="0"/>
              <a:t>Plan is for 6.7.0 to be done on or before July 1</a:t>
            </a:r>
            <a:r>
              <a:rPr lang="en-US" baseline="30000" dirty="0" smtClean="0"/>
              <a:t>st</a:t>
            </a:r>
            <a:r>
              <a:rPr lang="en-US" baseline="0" dirty="0" smtClean="0"/>
              <a:t> next year.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16B1A-E5E5-4742-A53E-B0AFDFB11427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16B1A-E5E5-4742-A53E-B0AFDFB11427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16B1A-E5E5-4742-A53E-B0AFDFB11427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16B1A-E5E5-4742-A53E-B0AFDFB11427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16B1A-E5E5-4742-A53E-B0AFDFB11427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16B1A-E5E5-4742-A53E-B0AFDFB11427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16B1A-E5E5-4742-A53E-B0AFDFB11427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prstGeom prst="rect">
            <a:avLst/>
          </a:prstGeo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prstGeom prst="rect">
            <a:avLst/>
          </a:prstGeo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prstGeom prst="rect">
            <a:avLst/>
          </a:prstGeo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8" name="Picture 2" descr="G:\PROJ\VIRTIS\PM\Rebranding FY2013\Icons and Splash-Screens\Bridge Main\Trade Marked\Splash-Screens\Color\AASHTO-Logo_Bridge_Main_RGB_650x360.png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7378" y="5933535"/>
            <a:ext cx="1516780" cy="839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8" r:id="rId6"/>
    <p:sldLayoutId id="2147483769" r:id="rId7"/>
    <p:sldLayoutId id="2147483770" r:id="rId8"/>
    <p:sldLayoutId id="2147483771" r:id="rId9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37892" y="457200"/>
            <a:ext cx="8683083" cy="914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solidFill>
                  <a:schemeClr val="accent1"/>
                </a:solidFill>
              </a:rPr>
              <a:t>AASHTOWare Bridge Update</a:t>
            </a:r>
            <a:endParaRPr lang="en-US" sz="4000" b="1" dirty="0">
              <a:solidFill>
                <a:schemeClr val="accent1"/>
              </a:solidFill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346322" y="4567425"/>
            <a:ext cx="8399903" cy="1874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400" b="1" kern="0" dirty="0" smtClean="0"/>
              <a:t>Todd Thompson, PE – SD DOT</a:t>
            </a:r>
          </a:p>
          <a:p>
            <a:pPr marL="342900" lvl="0" indent="-3429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400" b="1" kern="0" dirty="0" smtClean="0"/>
              <a:t>AASHTOWare Bridge Task Force, Chair</a:t>
            </a:r>
          </a:p>
          <a:p>
            <a:pPr marL="342900" lvl="0" indent="-3429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400" i="1" kern="0" dirty="0" smtClean="0"/>
              <a:t>Presented to the RADBUG</a:t>
            </a:r>
          </a:p>
          <a:p>
            <a:pPr marL="342900" lvl="0" indent="-3429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400" i="1" kern="0" dirty="0" smtClean="0"/>
              <a:t>Traverse City, MI  August 12, 2014</a:t>
            </a:r>
            <a:endParaRPr lang="en-US" sz="2400" i="1" kern="0" dirty="0"/>
          </a:p>
          <a:p>
            <a:pPr marR="0" lvl="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sz="2400" kern="0" baseline="0" dirty="0" smtClean="0">
              <a:latin typeface="+mn-lt"/>
            </a:endParaRPr>
          </a:p>
        </p:txBody>
      </p:sp>
      <p:sp>
        <p:nvSpPr>
          <p:cNvPr id="4" name="AutoShape 4" descr="data:image/jpeg;base64,/9j/4AAQSkZJRgABAQAAAQABAAD/2wCEAAkGBxQSEhUUEhQVFBUXGBUVFxUXFxgcFxUYFxcXFxQYGBcYHCggGBwlHBQVITEiJikrLi4uHB8zODMsNygtLisBCgoKDg0OGhAQGywlHCQsLCwsLCwsLCwsLCwsLCwsLCwsLC0sLCwsLCwsLCwsLCwsLCwsLCwsLCwsLCwsLCwsLP/AABEIALcBFAMBIgACEQEDEQH/xAAbAAABBQEBAAAAAAAAAAAAAAAEAAECAwUGB//EAD0QAAIBAwMCBAQDBwIGAgMAAAECEQADIQQSMQVBEyJRYTJxgZEGQrEUI1KhwdHwcuEHFTNikqJT8RdDY//EABgBAAMBAQAAAAAAAAAAAAAAAAABAgME/8QAKREAAgICAgECBQUBAAAAAAAAAAECERIhAzFBIlEEE2GRoRQycYHwUv/aAAwDAQACEQMRAD8Ax2WqjUf2iqmuTWzOwJSrKFtvVytSGTJpA01KKAHiltqS08UhkNtKKnUTUjI04pVIClQ0xCpqaSrUwlRKJpFltoetTuoO1QVaix9OK53DZupaKLhoZjV900M9WkZykQY1WakagaqjJsYmmmq7l5RgsB8yKi90AFuQOYzyQP1IqqFZcGp5oTT6tXYKJkkACOSTAGPei+t2n0rG3eUpcgMEPcEwCCJBHOfY1VEOSGJpTWSOqHuoPpmP6GcT6f3N0+oDiR9R6UxKVhE0qgDTzVDHpRSmlToBopiKlTUxECKiRVhqJpUBWRSqVKihEhcqS3KpBn+1ODSAJW7Vq3aFU1aKdjC1u1PfQYNSDUWMOtmrDQSXqtF+ixhDrVDVFr30oZdUG4PtSBtBPiVJblCF6jvpWBqI9XBqyFu0Rbu1LZcTpeidMN99shVALO5/Io5bII++Kb8Q9FbSsFbM7iDjIDEDhQJ27SQBgn7nfgW+rO1khibwKmP4Aj7hMjklfXih+t9ZXVJdID7rVyQHkkWmJU5kgS7W5WewjiuCUp/N60Xk8q8HM3aoarLj1QzV2IlsiagadjUCaZFgOr0ysTIeSAFKoWAaRz5gO8d8kUDcsWwf3bm5mJKqgiBBnxG9/bjJnG5Y1NpC5uFF2oxG5WMllIABVhmY5xMHkCMe+U8QjfvRSwVlCqSMleBHJzz9ooTMZdkQkK3l9Bu3KwHm7be+I+p9aoNvdwRPtn/O1GWym2BcedrCPEMbQSxWPDwCRMTkx3oMDH1/tVJkjLajHf0/2+tFKwQqUngbpAGYG6IJkTujjtxwBTxinAM5mmM2wakKgtSBqkalgpytRFTBqxEIpRU6agCBFRIq2o0AVkUqkaVIVG7quk7tJadeSnHlAndHxHuYj09TWLa6a5BMnCz8MxzAOeIU/Kuy0+nV9DY3Ej924xnAuvnbGSOee1c9otKP/kUgztEOCZ7jCwcAZJEnPpSM29kvxH04WTahdu5J+cMc/pWSDXXf8QbYB08EnyPM9sqYHtmuTiii4sU04NQpUiizfWhe0fh2rd5irI7bSUZW2EAnY4nDEZxPBBg4rKc4NVW7kjaSYyeTtmP4fXtNITYV1e8g2raPYMW7+qjnHrwDxQSadlG6BHsyn09Cf4hVbxOf8+/FaF66SkFgJklZIJnYT25kT7R903RN2QD0+6qbZwKnNFFpk91TW5VM080UOzQ0nWLth1uWm2Ou6GhTzg8jOPWg9H1BwbgBxcADyAZhtwyeMjtVf7QUIKxIDRIU8iDIYEHnvVVnVn4Yt8RIRA3Y/EBM+XnnJHessdjyDHvxkms2/wBTIPl2x2J7xz3og3Mjk5jDFeZ7gE/yqsXMBT4r3GAYbbpGcsQ2TkQD3nHFURKTLNLqGady7SDHBA4mM94zFXE1nadnaZ8S4IIlXAA83m87Ky5n2ywPsSLF0EeXdEx52DHgTkKv6UwjKyq7duLdHhOFeJGM4HnI8p4WT6+kmAcxtKy7pGEbaT2BM4zB7Ht2ratP5zN25awsm25EiYyFBOCfQ88DmgdbpLauNr71baZ3At5swTtBHbkSJzSsh9mfaHmFFgn8xaeRPYAY544q6/ZThVyqgyLlshpIMwF83JEBpG0k+lDWXie+T6Ht707DyX3TyA7FfKcmc7ftIkj2FMh/yBTPzJUgSsxA7T2ESeRjHvT2pJjOft/OqRRoA081Kzprqbbl21vtn8ouoC0iR8JLDGeO1Qv6pLju1u34SkyEL79oPbdAn7enPNXiCmm6LFarloUNR/SPxXd0odLYUTtyysZIxBIuLtAn0OSa0jSV1Y2x1skruGQOfaeJ9JodhWjd/FmovWnLHTbT5WQ3GW4wBFyVtm75sweDnGcis+3LoXHAEkTJGJzExj1/oaf7vFDtFNy5Ak1R+2L70+rPlOQOOeOe+D+lCXbm5iQIGYG1FwWYjCc89yfTgCoJbCP20eh/lSoOlRQsj1jRAjpluGBi3fMq2DtuXCCMT2+Y7gRXO6End5gQSTuO0bskdzHofSus0Gp0ydOCLqLb+GmqUANb3NL3GXBkgkEQCBOMdq5fSdd04uRvVGJABCMGUkxEhYHbOB3oM7Dfx6dxsQMgXO4k4sngd8/5iuTKn09vX9K9C/G1m2z6Xc+5YublBJ3HbZgeXAPoT6981zeqsaVFbfqETzONqoSSFZgoEHd/+tc5Pnz3mZTjFK+zTjTZzoMmAM8RUXcDnB966+5e04l1W1fX/t0iHdG6e2eB6RPeuU6prDveyrMqLdchbdtMlJAaRD5yYJgemKyjyKT0XNOKKmdSpIP3Efrz/tVOnWSRIHufkfSjT+Ir20jbpwG3cWbYIJEnO0GeMz6UeOg/uwylt5yVYJBXYH3DO4naTAiDI9DI512ZxykYIwT5QRJ74+U1NrzREADPEe39hWhb6a23cz2rfJCudpP+kZJ5H0IoI3Jxj05x2Ez9KpNMbi12W6G2GjeWE7o2qCSR2yQP5/rVlywFAMtBJElRG4boEgnJ2+kZptBp2uYMKqBmG4RgBnj4ckyYk54mOL7+i8EBmVSdzJt3A7SoEk7SQQd0DPr6VVARuaQhd0rtmJmATgwN0biJExMfKotpmBI25EypiRjupz7/AEPoaB1g3LuCJbCweTJyFxJM5PA/QUtNqraoAX7EnDQDugCPWJOPX1qGyrHu2iF4Aw3Ee3pQ2udi3nJJhcGAQIkAAds/1ovV9VQ/C6HBHwEn1ElkAPp/eqn3so33CLZGBu3CAcDw1Pl8wU5jicmJixA2nthZcHYyFSo7tJ7ZzHJ5FE29A7rIS8ynhk0waWGCAVOBzwc4kUJp7SeLbFwkWvEVXcDi3vAuMAAchSTAn616F0frWlsWxas6tlVQQim20Hc6Oxk2u7L3Pc07XklKzhX0DxDJdGR8VhkJgtHz+M5ORMdqaxdCAg7hHMqw+4jFepH8UKQdustcSNwUZa5vI5XiI+U/Or0669x1VNXpJa5cWWVWUKy+JuI/aBIBXYPn37POH1+w1aPIL1zcHuWrkbds7W2n4lA4YNgkHAxAobV3JYfvnujA3uGkZONpZuB716td0t3q+mttev6eyGY3QqoAUK70Ckte4OTG3uK8x68T40NBjlgoXdDMC2B3zxj9AlJN6ExJbQJPiksUlFEgA+J51YQeVDNErmOeCNZcgYPf/b+tPaZG8MbTugqY2rJLGDu2zIkck8cgQA+msz+VjhmxPYEkjy8Sp7djnk0xEnvEmcDgfYAd89ql4mP8+9QcruMOMkT8XfLHInBxx278ltyifOMTEH6T8qpDsNNldsh0yAdpkGdstMqBg4xPIqzTiScAZ5EwfuaCYIU8pyAd3JB9/b/D7VrdP1+lt2wC674yfCusWP18sDtj58mrvQR72UXsA5gjueBVWkNkmbz7X3NvDByrAg8C3bOZMzu+Udr7P4pVmXxdPZ2gR5Q0gQeJaGPz+fOayumN+8tkWxeIZf3cFhcIzsKrlpg4+dNPWxTab0HXjZUDa6XSV2nw1uJtbcCGm7aA4kY+wxRvQ+r2bVnUW7m4M6+QxIJiAMD3JnHHet/oPWtELq3b/TUtxCIypdZHbcdw8PCbgNxwpPlgAQID/FtzQG2BpLL+IWABK3EKBjuiCIuTBCgwQM+1aKk9ERkY926VG5WI48y8gHupkZjiCPmKAZwYCxCiJ2qCck+YiS3PJoU6cyfK0jnBx8/Sq7loryCPmCP1rJzVl9hRalQwp6XzEOgprSkjaV8xxLARJjzT8Gf4oxnjND7h7/p/IiidXplDYcE8EIhCggkYEARj0p0eyN0lcqoACXCQQVnaWcQTBkmRloHFX4M6dit9UuK4ubibihQtws4dAohVVlYQIMf2ojqP4k1V5dl6/edQZ2vcYiRx5TjFH9LXSmyzvbuzbBDMtxIYthQUPmVdpIw2TEcmsK5pQo3EXQPyk2xDe87/ANARUNQsrGVWdF+GOp2BuW++oUkKENtxiN4CmUYnLyAMTNZmqsKzOUfcRLEMCHOTJ4915gncYECaC13UPFA8QuziQWZAGgAKoL7yWgLABAj3k0fe1f7oeGWHiEL4Vt7kgpt7byWLYwwIH5YrJqto0g7WwN9GwYKCjExww2gn8pYwoIjmYHrzBP7O6H98rACAdwaASoKj0B2xA9KVrrpRkZl3FUAUNbG34tysIcGY/OMxjitFPxDavHcyhGUm40sNtwTuKbbhbcSwETP9BMpTXgtRg3VnRfhf8OaTUhle/wCDJti2doHiF5wC4lj8OBETP5q0P/xrZuOota8MGnYfDUhtphwpV8kbW7civPl6rY3qxF7GwESjLCkErGCVEYG4dpIonSdVZPNauXrYkFdtweIGwWhA6wh2zMEZgmYq1NpbREoW9M9Gs/8ADBgsrrriggGBYwQRPa7nmqbv4CVdxva5mAFsnfZ/+RzbSJuzkpER6RXMj8buLABfVYIQvOMyQu7x8yFbHlGPtl9U68l52Ju3XXawQ3WMid5SQEeCpYGRx+UriG5/QlQfubHU+gNabbbLts3qXK7ZK3HUxk4xPyP0rndfYIPm5jtxggfTH9PWitH+M9QpAN8lQ2BcU3gFbcXJLwxaQkQBMtMdxeodeOqK+J4dtlByCYadvIVTx5j8j6jzXUcfqS5NyBxYxwfsY7d6vS0dpISYAkQxkbgcgQfQfI0WX8NhCZOwBHEAgxLbrqhQCVOTjzDsDV7lXcLbU2ydxMOx3eGpLEnapCNkASMBpjy1DjcbRomk6Zju4MKtm3vLAAhrszuEDzXdsH4ZPYzIOaM0Ojts3xBkMgZO/cP4YCgztcgegYkSKu6iVJU2bruH8zM0AowuHYAxAIIARt0kyea1ul9Muaiw106hp37WBRbghWlfjbcBLfYxWKeinHZzlyzbRmUvJ4Bjyq3IJKb93cQO5BmAZvTpz3E8vhXNzbfFm8CWJUwXcC3OYg557xVmu0zrd2utpyHa0oZFtBwGZN0KV8ga2VmYHFUW7gRhu0yq0K0W71xSVdQ6GXL7cMCPmZHpV30S9dl+i0xYDyzIEEyBAAkzEUFrtGu59yCR+YEzIgZ+lb3SLM2y4W6TbUElboCkGeBt8olSIkzmhupaWbT3g4jJiTMQD3j1+sGpnyUaxhZzenFsMpeNvcZIIrTu/sY7KZ52LcAkH1NyeBzFD6ro5ElrqYmQwvJcGHaCtxBBi2cTyyxM4Hu6K0IhzO8KxU22ULHmddjksZiBEEfmnFa17nPZdqNNpGjw2K9zv3TOOIme/wDKsvw7ZaM5iDI2jEmcGfTtRA0SFSTcIIPlXb8QzJngZ2j60RZ6GjKreJc2mZYWxA+PaASwBnavpEnnblZDoezo/Clld1whJ2IRB2sky8fmBg+30Cbpy9rq9uVf+YVTWvqummztWWYSw86W1IIcqcLcb+A8kdxnkivZECVHb8v+r0NLOh4WZ50pGd6n2AYH/wBlFaBtw48Oy9o7AQtq9vcsVIFwNByZPlAGCRihxYJhUBJJAAAYkmMwAM/SrWuKLqEDTsAyggK6WTn84JVozmDmryshqmG6zp961sL276WphEDhirKjGRHwnduY+UQCwmTNERqm8+m/bWZbiMS4J2shbaYGdwm3E8fvOYmo2dj7CbfTlBZiQblxDGwwLm24WCzx/wB0Tg1LTae27O3h6O2CQqq2uCFDnzoTcYxgSCf4YHMlgB3epa5bg33L4Yslxgd4clRhtp5YAGJHv3NW9c6tqb8m5d1Do0keKoygb92SywCYZZMcn3FTSydlxgPKrr8WrAYAhCV4UMrYG7aORnyE1n6m6iiAhkoolNQrAHBG4AcDunb1xS0CK7VhSB4i3D/D+6VhtPmEbzwSxOMZnvSqm/cCsQBI7Q8jgcHEj6UqB0b93qjCxsTUWmC7HUMpNwFlEqrFWjZtCnjgRPbI1r2t0W8hWMSPjWZ8xVVZp9yMcRiAui6QXXbe2xUVnLY5jyDJHLQPvR2j0qtcVZAkgeZoAkxJJOAJyfauvK2ZF2nYEG4bZIt7YCIxRQSA25nJK4OMxMetS6n1L9ouBRFm1ugEyWCTG5yJkgZO0V0fV74C2dNaS1cK2m8wNtn/AOq4uqpJO8nbKgQxBmMY4RmIaR5YMgTxBxn2qJcatNrY1ySSxXQfqOisttLu4Mr3LlsGYym3zEscA75zHua6DVdEtaVg6M++2bF0bo8ysbbekSNx47CsG1ZcXT4jbNree4oFxEOSsm1KmSIxXQ6HVve07bzd2JbJa4Tu3kbUS2JH/ThbQyDDAH2rGXDOb/d7mvHyRj2jH/5V41trhulnVJAYn4EMBBz2EgcZ7VHpOmt7YuSV3A7SxgHygttB+LbImqrOsKgiAZDDuDkH75IP0ojcPCBXghTnkGSD/MVlKMkq+xrGUW06/kk/RbaX/DkMrodpMjaxkLmexFW9P6bbNq4jgbw6hWkgj4pA9sd6Ha8fFQn25+Z/3okXHQsYgMzQYwSvxAdsbh8pFRjKkmxtxTdL3LW/CyGyzKx377cGZhStzeIHqQhn29zQ+n/Cw8W/adzut2bly2VMBnUAqGBU+WCeIPvWknV2FkLjmef6VTqeok6hnEqWtXU/8rLKv/sVP0q55eP90KKjqzlP2VpiarvIy81ru6gyDuJktKgAGTAGTIiD25jtJF1l0NGAOa21RzvUijqOhfT3WtuF3LElTIO5QwIPfDCntdVuqNouXNsMNu4lYaA0KSQJ2r27D0FHdb1ovXjcwZt6ef8AUunsq4/8lb6zQlvSofiaBDHyiTIiBBIGZ9fUxiKhPWyn3osu9adgqnw/KIBFsBj2yVias0vViu2S42tuBRhE+XOxhBPlHPMZqPUunW18Dw7wuNctqzjB8NyzDw8eg2/f5UtJ+Hb9y0bttdyhthggHdjEH/UPvUeku5Gje1lgqrrfZn5ZXRlZScnz5U/Q1N7DEeJe8TZctP4TpsaWtIEtqwHCiEU8GM1g9QQoQDba2QNp3bvMys6s3m4yrLAxKHuDQtu5tMiVPqMfpSjCuinyN9nT9N176dHKWhsuBEfLQdodSGmSpYsWMEcQIHA1vXM6+EEBL7UWIPmO0YkyC20T8zAAxUtb+K72oVV1G24oCgEIquNogGRE8mfnRHSOhHVOqWSAWmNxgTHEf1ik5Yx9Q0snosuay4gOy1eUDcCwS6klQ6Hz2bxViPEjK9+4LBor1vxH/etjfm3cNp3XI5/aLOYLtJ3esxBNQ1OgvWzdsq5i2S1zbJCssIWZl7QYJ+kTViNeXUFN99VJDTd2u8geQuLkK2eJ7RQuWLVkvhkmS0Gwi4dqZZtu5NNiVuFQN7CM7TCCMYyFBLbT20loQ5aCTo2AP70gTtcDASAD6EfkI5/X2LiXHcDf4bKWdbUIpOV3WygC5EFSsSCM9ytB1nVW7dzwVi1uQsQinYQTtJhRk7jyPT0FCae0wdrtGmNN47BLWwbnUEk2RbBm4V81uyiqoHoYyMRAWq10W4W2hUYbioZWQhisyPiDTz2ExIkUDqOtM6OCxU3DuZgtrex3FsuoVuSYBJgH0qPT+uXLdwO1xr2FWbo3ttUggAvuI+EcHFVin3YKVGx1/wDDrae14q+IsFB5luKQT5eSI5PINC9I1l1L5fdrFIsqCwtJ4oTdayyOCBa4gnJPh5zRP4k/Fw1Fs27di1bUlMgQ3lbGBgY8vyxisHT9RtybgtOiEeREvNutkMCCLhUlh5TiO49KcI4rtv8AknlknLx/Ru3L9y29tLhu2rSl2Rr+gtMysUKt5G+IRsHxGCSYwJWo6laRCq3NG7eU+G/S0tloUwdyoQCZjgCCTIrN1fV7N3YLa37bqWKNc1LEI8L4bBnRRb2soO6QeMiAay+odVNxkY3XdlHN92uGSBu27xgGOM9qZmaK6+NxddCnn/NpzwAgm2FSFWMwQCfMe9BajXA2YJtlpgAWEDDMtF4KCD8JgfxfMVRe6mxId7rG4GJBHYlVDtumZOxR8hyaz9wJ9yeY5+vrNNIDWbrITFt0I99Pp1z8grfrSrIJyYkDsI4+9KmM1X1u5IHh2lULCAN52MBiDmTyfMRjjPNCahZjconl23ED6IpP8qz7gWfin5Vat236E/T+xqlOuicQoakIwZLr7hncoKlT7EkGhxck9zVb6peyilb1ucAU82/AsV7m1oHKNsul7KEnxALe4iB5fIxEkTiTiTR3TNQmwte2eRbgtgqhZ2cbTuPxHaGlfQzwJrnNR1S4xLO0k8lsk+5JzROh0b3kZ99tVAuGCwDN4YQsqjux8RY9YPpVRnJPSBqJLxBRg1ANrZAndO7vHpM1mHTz+Zv8+lC6nTFczI/T5is3bNFJI2P2bdHnUfM1K4igZuqcf5396xtHZDTOY7UWLYHYfYVm4SfkpTj/AM/kk15B+aalb6ig7tj0/TND3LCntB9RQmnI3Qf9ppuL9yc66RqHWIfhVzQ93VeqH7/7VOaRNPCvIOZFOoZ+AGYHzgADAHyoltW8QbQHz5z7RWbZ1Xh3NyEgjgjtPNFv1Fn5f6mKhw2UuR0Nf1jkjCmAIifLGY+k/rV/T7958IwA7ntP9+P5UG+t2srA7mXbE5A28DPIxVnTtcqIysXUx5GUI2Z4ZX7ROQfvQ4IWbvs2us6K9bFqbouBrYI8uElnJTLHg54GXOPXEtWWdiMCJkwIET7e2Ke/1VzjcWAwCQBH0Hf6mhtHrjbJIgzMg98MOQQRG4nB5iZ4pRi0vqOc03oN6jobtjZvjz27d0FcwHRXAOMEBhPvPNWfh78Q3dJfW6h3QRKN8LAEEjPHHIoPV6+7djeZhUXAjCKFXjHCig9hHaqxtVIhyp6PV+ndRt6wN+S1cuhrnEqdo3JABM5MGDPbmsv8VaBAXXSlrygFmMAlAMEkqPhyM1w/T9c1ttwPzHb0mJyRJiaO/wCY3vMFwHwdvDLzBjt7e1cn6dwlaejs/UqUKa2HdC1/hPBAzieGHPwtDR7ggqe4PbX6rpVFl2tOqb2UPbCjaSDgASTaYSxwSjDKt+WuTFsnsamLrrwJ+uYxiPmBWjh6skzNcmqY9+yy9wfviqdr9iBV4vLjG0mMQT881bfhNskcA89jxXVGVo5WJjcaFKWgAxaVDSJwRJPGOPYVH9k2ptUswBMEQjESYMSY54k0VEEGVI/dnH/ehuAZ7wM/KitBqtpaYG8bRKBu/eTj1+lDa8DUWuzLTTnEm6ASRMhoiCcAFo8wgxBgxMGJWNFcuPsQvOedgBj0LRPIxXc6PpF26FOy2S29lKojEhdgyELQM+kjNTs6YJedWsWb3wrtOFkqglSCAM+/LHHMSzRRPOL9pgxUuZUspGyCCOcxESI9aqt2WkHz+uSMcjIj2rqtXqbG+5b/AHKsWdYZbjFSX2bFJXbIkkNPCnMwKMv9MsCzcbx7QuJaa4tsqQXOSqgDucYJBg8RmptjwXucL4Dfwx82NKif2on81sfR/QH0+n09INNTuRNRMtWqLGoiTU/BM8VpRjYyQTmjLaoPzfzoddMTVg0Z9RTBF/WNULj7lCrIGEUKogAYAAA4J4+/NDafUFfcVYNF7040g9TT2BeuuX3+1VarWBhtA59fvSGkX3qQ0q/4aB7A7d0qZBiif+YH0FXCwvpRR6cRaF7YPDNxrW7HxqqORH+lwfofSpGZb6tj7fKqQD6TWmI9BUgaKAATxOwapeBcPIP1Na97Uq1u2oRVZA4Zxzc3OWUsO20EL8hVIagdAC9PuEgBSSxIUCSWIiQAMk5H3FRtaQtPoMkgcCYk+mSBXoP/AAy0u/WW7rEFbDFip9Llt1n7otRuaY6J+o3YXNwWralZWLr+LMeyCPnXFL4uK5Xxedflm0eBtZeDhRox6mnt2QpyNw9D/tVxqJauwxo6CzrNLb2bLSEm2N5KTsdnJdYed21QAG9637HV9O3Nq0yi4zMsKAVFm7ZtiCP/AOm72ivP91NNDSl2Vkz0HoXXdHpNNbFywr3grqzbFMsYyWPsv6+teeakDtzA/TP86YXSCYE0Pv8A1/lWa41FtryEp2qIsNprT6cxKtBhl8wPqONvHuecUEHYgiYBEH3G4N+qr9q0Pw6227yYI2sBiRIkNnIq2rRllQd1K1bkPZF3w4AZnUD97E3ACuInIHMRQDLOc113VOmMr+Et17Wlb98N5JQPsIki3ukmNoMTkTXHX/mamUGvBHHytou0eoa225HdGgjcpKmCIYSp4NHLaa+VDXWaAFVT5goHZRjaPYD3rAKNOM1s2uqXENvw99tEghDcLKbkAXHg4G7aDHaAO1ZzTrTOiE43tGld6QyJtcAAujFoZcIrLgNtBw/H/wB1n60ol1hYNx7Y/wCmWhH7QzDI+gjtxxW1qvx1qLgAuC24BBhkwY7GCMesRXO6h3A8YWyqOzKrbW2SMlVY4MSMTWfFPkqpGvJ8u/SS1PULxAVrtzymR5zK8DBn2FVajWuV3M91rnwhmYny5gSxJ/ix2ms99Se/PrTePMY4rejLMqLdu3pxWhc1puAs5JuGZIHMk9hAHJ4FC27iHduEExBHAzkQfUd+0d5qemCbpPEHGZPoMUSCLoGLGlWja6LfuDdasXri5G5LbsJByJUETTUxbBNIFkhmK+UlYWdzR5VORAJ75j0NWW88/ShShoi2IFbGaLJp5qE080DC9JrjbW4FCnxE8MllkqNyvKH8rSgE+hPrIFmozSmgCc081VupbqALZqf7Q2zZuOzdv29t0bd0esYmqN1NNIZZNINVc0poAtDU4aqZp5osZ1X4G6sLGphsJdRrTH+HcPK30Naf/EfraXiiW42qzkkdyAiL+jVwqtUrnJ75Oa4JfBwfxC5/NHQuVrixGY1CaY1Ga7TAlNKahNNNAgrSop3EkjB/3oFlyYyBP2FT8SJ+1UXH9DSolsjvI4onRa0223DmgzSBq0QdnZ/ED3rLWd0KPOqmYBA7enpWN1O9bJBtK6jaoO9gTvjzkQogEyQO1Z2g1fhuD9D8jRGrsk3NqAtuI2gZLFjAAA5JJ4pybYkkgYvV1rUkY5FDMIJBBBBgg8g9wRSms5RTKNk61TbVQihlLE3Bu3ODEAgnb5YMQBzmhLlxiInHMdp9YoO3cIM1s9K1VoFTetm4nm3Ir7CZELB2mIOe8xGKzca2VZkOKjV90VU+K0QhW1BOSB85/oKmI9R/OqVfPE+1TW4PQ0mh2aGm6hdtjbbv3ba87UuOon1hTFNVNu9bjJP2P9qVTTCyoNTlqpmnmtxFk04aqpp5pDLJpbqr3UpoAnNNNRmmJoAnNKahNKaAJzSmoTTg0hk5pwagKcGkMtBpyarmlNSyrHJqJNMTUSaYh5pTTTTTTJERVF+rGeKoc0EsaaU0qQpkDiiPFIhgSCIIIJkEZBB7QaGonRwTBimMrZiTJMnmTyfnTimYQSKmlICINXW7lS8GRIFL9malVgWG7u+dEaXpV2+txrabhaXxLhBXypxugmTmBigTbNXW/wDPtWcvSOwYoRSVDRLJRa6m2NObRsqbhcOL+5gyrEG3snaQTmeaWY6M4NSpitKrsKITTbqjNKa0ETmnmq5pTQBPdTzVc080gJTSmoTSmgCU081ClQMnTzURSmkMmDThqrmn3UDLJpE1XNKaQ7Jk1EmmJpiaBWOTSmozSJpgOTVD1aTVLU0RIalSpUyR6sstBqqpLQBMmkpqNIUhmlonwVmJ7+lde/4SYaFdWHRpYp4aspMjO6QYiBxz7d64O0a1bfV7gBTcdpULE4gEkY+bN9z61fHS7DsHuqZoi3cQA7jB9z/TvQdy770G/NZ8kFIA19QO1Vm/Pehd9OTUYDsvNylVM01GICpU1KtRD0ppqVADzTilSpMYqVKlQAppUqVAD0ppUqBoYmlNKlSAeaU0qVAxTSpUqAFTUqVMBVU1KlQSxqRpUqZIqktKlQA9OOaVKkMvtnOK61tAt3SC4NpuLCtb27doMhDuM7ySDORGORSpVvwq7EznOqtaL/uFuIkLAuMrPMDfLIACN0xjis801KsPJT6GIpiTSpVbRI4NKlSrMZ//2Q=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9785" y="1607520"/>
            <a:ext cx="3992291" cy="2654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717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37744" y="457200"/>
            <a:ext cx="8686800" cy="914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chemeClr val="accent1"/>
                </a:solidFill>
              </a:rPr>
              <a:t>Enhancements for 6.6</a:t>
            </a:r>
            <a:endParaRPr lang="en-US" sz="4000" dirty="0">
              <a:solidFill>
                <a:schemeClr val="accent1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70089" y="1293541"/>
            <a:ext cx="8973911" cy="763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1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800" dirty="0" smtClean="0"/>
              <a:t>User Group Top Enhancements from Aug. 2013 Meeting </a:t>
            </a:r>
            <a:r>
              <a:rPr lang="en-US" sz="2800" dirty="0"/>
              <a:t>	</a:t>
            </a:r>
          </a:p>
          <a:p>
            <a:pPr lvl="1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lvl="1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800" kern="0" dirty="0"/>
              <a:t>	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294967295"/>
          </p:nvPr>
        </p:nvSpPr>
        <p:spPr>
          <a:xfrm>
            <a:off x="73298" y="6397507"/>
            <a:ext cx="1161826" cy="365125"/>
          </a:xfrm>
          <a:prstGeom prst="rect">
            <a:avLst/>
          </a:prstGeom>
        </p:spPr>
        <p:txBody>
          <a:bodyPr/>
          <a:lstStyle/>
          <a:p>
            <a:fld id="{687D7A59-36E2-48B9-B146-C1E59501F63F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142" y="2563813"/>
            <a:ext cx="8526244" cy="1983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4066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37744" y="457200"/>
            <a:ext cx="8686800" cy="914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chemeClr val="accent1"/>
                </a:solidFill>
              </a:rPr>
              <a:t>Enhancements for 6.6</a:t>
            </a:r>
            <a:endParaRPr lang="en-US" sz="4000" dirty="0">
              <a:solidFill>
                <a:schemeClr val="accent1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37894" y="1293540"/>
            <a:ext cx="3633748" cy="5156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1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800" dirty="0" smtClean="0"/>
              <a:t>Specification Updates </a:t>
            </a:r>
            <a:r>
              <a:rPr lang="en-US" sz="2800" dirty="0"/>
              <a:t>	</a:t>
            </a:r>
          </a:p>
          <a:p>
            <a:pPr lvl="1" indent="-4572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AASHTO </a:t>
            </a:r>
            <a:r>
              <a:rPr lang="en-US" sz="2400" dirty="0"/>
              <a:t>LRFD Specification updates (7th </a:t>
            </a:r>
            <a:r>
              <a:rPr lang="en-US" sz="2400" dirty="0" smtClean="0"/>
              <a:t>Edition)</a:t>
            </a:r>
          </a:p>
          <a:p>
            <a:pPr lvl="1" indent="-4572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n-US" sz="2400" dirty="0"/>
          </a:p>
          <a:p>
            <a:pPr lvl="1" indent="-4572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AASHTO Manual for Bridge Evaluation Specification updates (2nd Edition with 2014 </a:t>
            </a:r>
            <a:r>
              <a:rPr lang="en-US" sz="2400" dirty="0" smtClean="0"/>
              <a:t>Interim)</a:t>
            </a:r>
          </a:p>
          <a:p>
            <a:pPr lvl="1" indent="-4572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n-US" sz="2800" dirty="0"/>
          </a:p>
          <a:p>
            <a:pPr lvl="1" indent="-4572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n-US" sz="2800" dirty="0"/>
          </a:p>
          <a:p>
            <a:pPr marL="0" lvl="1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800" dirty="0"/>
              <a:t>	</a:t>
            </a:r>
          </a:p>
          <a:p>
            <a:pPr lvl="1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lvl="1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800" kern="0" dirty="0"/>
              <a:t>	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294967295"/>
          </p:nvPr>
        </p:nvSpPr>
        <p:spPr>
          <a:xfrm>
            <a:off x="73298" y="6397507"/>
            <a:ext cx="1161826" cy="365125"/>
          </a:xfrm>
          <a:prstGeom prst="rect">
            <a:avLst/>
          </a:prstGeom>
        </p:spPr>
        <p:txBody>
          <a:bodyPr/>
          <a:lstStyle/>
          <a:p>
            <a:fld id="{687D7A59-36E2-48B9-B146-C1E59501F63F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5" name="Picture 6" descr="C:\Users\KKENNE~1\AppData\Local\Temp\SNAGHTML1fc90489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1641" y="1759071"/>
            <a:ext cx="5049335" cy="267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1483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37744" y="457200"/>
            <a:ext cx="8686800" cy="914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chemeClr val="accent1"/>
                </a:solidFill>
              </a:rPr>
              <a:t>Modernization Update</a:t>
            </a:r>
            <a:endParaRPr lang="en-US" sz="4000" dirty="0">
              <a:solidFill>
                <a:schemeClr val="accent1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37893" y="1293540"/>
            <a:ext cx="8683083" cy="205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294967295"/>
          </p:nvPr>
        </p:nvSpPr>
        <p:spPr>
          <a:xfrm>
            <a:off x="73298" y="6397507"/>
            <a:ext cx="1161826" cy="365125"/>
          </a:xfrm>
          <a:prstGeom prst="rect">
            <a:avLst/>
          </a:prstGeom>
        </p:spPr>
        <p:txBody>
          <a:bodyPr/>
          <a:lstStyle/>
          <a:p>
            <a:fld id="{687D7A59-36E2-48B9-B146-C1E59501F63F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37892" y="1110343"/>
            <a:ext cx="8683083" cy="5103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400" dirty="0" smtClean="0"/>
          </a:p>
          <a:p>
            <a:pPr marL="344488" indent="-344488">
              <a:buFont typeface="Arial" pitchFamily="34" charset="0"/>
              <a:buChar char="•"/>
            </a:pPr>
            <a:r>
              <a:rPr lang="en-US" sz="2400" dirty="0" smtClean="0"/>
              <a:t>System is nearly 15 years old – first released April 1999</a:t>
            </a:r>
          </a:p>
          <a:p>
            <a:pPr marL="344488" indent="-344488">
              <a:buFont typeface="Arial" pitchFamily="34" charset="0"/>
              <a:buChar char="•"/>
            </a:pPr>
            <a:endParaRPr lang="en-US" sz="2400" dirty="0"/>
          </a:p>
          <a:p>
            <a:pPr marL="344488" indent="-344488">
              <a:buFont typeface="Arial" pitchFamily="34" charset="0"/>
              <a:buChar char="•"/>
            </a:pPr>
            <a:r>
              <a:rPr lang="en-US" sz="2400" dirty="0" smtClean="0"/>
              <a:t>Software tools for development have significantly changed and improved</a:t>
            </a:r>
          </a:p>
          <a:p>
            <a:pPr marL="344488" indent="-344488">
              <a:buFont typeface="Arial" pitchFamily="34" charset="0"/>
              <a:buChar char="•"/>
            </a:pPr>
            <a:endParaRPr lang="en-US" sz="2400" dirty="0"/>
          </a:p>
          <a:p>
            <a:pPr marL="344488" indent="-344488">
              <a:buFont typeface="Arial" pitchFamily="34" charset="0"/>
              <a:buChar char="•"/>
            </a:pPr>
            <a:r>
              <a:rPr lang="en-US" sz="2400" dirty="0" smtClean="0"/>
              <a:t>User expectations have matured</a:t>
            </a:r>
          </a:p>
          <a:p>
            <a:pPr marL="344488" indent="-344488">
              <a:buFont typeface="Arial" pitchFamily="34" charset="0"/>
              <a:buChar char="•"/>
            </a:pPr>
            <a:endParaRPr lang="en-US" sz="2400" dirty="0"/>
          </a:p>
          <a:p>
            <a:pPr marL="344488" indent="-344488">
              <a:buFont typeface="Arial" pitchFamily="34" charset="0"/>
              <a:buChar char="•"/>
            </a:pPr>
            <a:r>
              <a:rPr lang="en-US" sz="2400" dirty="0" smtClean="0"/>
              <a:t>Hardware has improved, need to take full advantage of new hardware capabilities (e.g. multi-threading, 64 bit, etc.)</a:t>
            </a:r>
          </a:p>
          <a:p>
            <a:pPr marL="344488" indent="-344488">
              <a:buFont typeface="Arial" pitchFamily="34" charset="0"/>
              <a:buChar char="•"/>
            </a:pPr>
            <a:endParaRPr lang="en-US" sz="2400" dirty="0"/>
          </a:p>
          <a:p>
            <a:pPr marL="344488" indent="-344488">
              <a:buFont typeface="Arial" pitchFamily="34" charset="0"/>
              <a:buChar char="•"/>
            </a:pPr>
            <a:endParaRPr lang="en-US" sz="2400" dirty="0" smtClean="0"/>
          </a:p>
          <a:p>
            <a:pPr marL="344488" indent="-344488">
              <a:buFont typeface="Arial" pitchFamily="34" charset="0"/>
              <a:buChar char="•"/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20766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37744" y="457200"/>
            <a:ext cx="8686800" cy="914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chemeClr val="accent1"/>
                </a:solidFill>
              </a:rPr>
              <a:t>Modernization Update</a:t>
            </a:r>
            <a:endParaRPr lang="en-US" sz="4000" dirty="0">
              <a:solidFill>
                <a:schemeClr val="accent1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37893" y="1293540"/>
            <a:ext cx="8683083" cy="205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294967295"/>
          </p:nvPr>
        </p:nvSpPr>
        <p:spPr>
          <a:xfrm>
            <a:off x="73298" y="6397507"/>
            <a:ext cx="1161826" cy="365125"/>
          </a:xfrm>
          <a:prstGeom prst="rect">
            <a:avLst/>
          </a:prstGeom>
        </p:spPr>
        <p:txBody>
          <a:bodyPr/>
          <a:lstStyle/>
          <a:p>
            <a:fld id="{687D7A59-36E2-48B9-B146-C1E59501F63F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37892" y="1110343"/>
            <a:ext cx="8683083" cy="5103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400" dirty="0" smtClean="0"/>
          </a:p>
          <a:p>
            <a:pPr marL="344488" indent="-344488">
              <a:buFont typeface="Arial" pitchFamily="34" charset="0"/>
              <a:buChar char="•"/>
            </a:pPr>
            <a:r>
              <a:rPr lang="en-US" sz="2400" dirty="0" smtClean="0"/>
              <a:t>When development started</a:t>
            </a:r>
          </a:p>
          <a:p>
            <a:pPr marL="801688" lvl="1" indent="-344488">
              <a:buFont typeface="Arial" pitchFamily="34" charset="0"/>
              <a:buChar char="•"/>
            </a:pPr>
            <a:r>
              <a:rPr lang="en-US" sz="2400" dirty="0" smtClean="0"/>
              <a:t>Windows 95 or NT were common and were replacing Windows 3.11</a:t>
            </a:r>
          </a:p>
          <a:p>
            <a:pPr marL="1258888" lvl="2" indent="-344488">
              <a:buFont typeface="Arial" pitchFamily="34" charset="0"/>
              <a:buChar char="•"/>
            </a:pPr>
            <a:r>
              <a:rPr lang="en-US" sz="2400" dirty="0" smtClean="0"/>
              <a:t>Needed a 386DX processor</a:t>
            </a:r>
          </a:p>
          <a:p>
            <a:pPr marL="1258888" lvl="2" indent="-344488">
              <a:buFont typeface="Arial" pitchFamily="34" charset="0"/>
              <a:buChar char="•"/>
            </a:pPr>
            <a:r>
              <a:rPr lang="en-US" sz="2400" dirty="0" smtClean="0"/>
              <a:t>Needed minimum 4 MB RAM (8 MB recommended)</a:t>
            </a:r>
          </a:p>
          <a:p>
            <a:pPr marL="1258888" lvl="2" indent="-344488">
              <a:buFont typeface="Arial" pitchFamily="34" charset="0"/>
              <a:buChar char="•"/>
            </a:pPr>
            <a:r>
              <a:rPr lang="en-US" sz="2400" dirty="0" smtClean="0"/>
              <a:t>Hard drives in the 40-100 MB size common</a:t>
            </a:r>
          </a:p>
          <a:p>
            <a:pPr marL="344488" indent="-344488">
              <a:buFont typeface="Arial" pitchFamily="34" charset="0"/>
              <a:buChar char="•"/>
            </a:pPr>
            <a:r>
              <a:rPr lang="en-US" sz="2400" dirty="0" smtClean="0"/>
              <a:t>There have been 7 versions of Windows O/S since we started</a:t>
            </a:r>
          </a:p>
          <a:p>
            <a:pPr marL="801688" lvl="1" indent="-344488">
              <a:buFont typeface="Arial" pitchFamily="34" charset="0"/>
              <a:buChar char="•"/>
            </a:pPr>
            <a:r>
              <a:rPr lang="en-US" sz="2400" dirty="0" smtClean="0"/>
              <a:t>Windows 98, 2000, ME, XP, Vista, 7, and 8</a:t>
            </a:r>
          </a:p>
          <a:p>
            <a:pPr marL="344488" indent="-344488">
              <a:buFont typeface="Arial" pitchFamily="34" charset="0"/>
              <a:buChar char="•"/>
            </a:pPr>
            <a:endParaRPr lang="en-US" sz="2400" dirty="0" smtClean="0"/>
          </a:p>
          <a:p>
            <a:pPr marL="344488" indent="-344488">
              <a:buFont typeface="Arial" pitchFamily="34" charset="0"/>
              <a:buChar char="•"/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81521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37744" y="457200"/>
            <a:ext cx="8686800" cy="914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chemeClr val="accent1"/>
                </a:solidFill>
              </a:rPr>
              <a:t>Modernization Update</a:t>
            </a:r>
            <a:endParaRPr lang="en-US" sz="4000" dirty="0">
              <a:solidFill>
                <a:schemeClr val="accent1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37893" y="1293540"/>
            <a:ext cx="8683083" cy="205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294967295"/>
          </p:nvPr>
        </p:nvSpPr>
        <p:spPr>
          <a:xfrm>
            <a:off x="73298" y="6397507"/>
            <a:ext cx="1161826" cy="365125"/>
          </a:xfrm>
          <a:prstGeom prst="rect">
            <a:avLst/>
          </a:prstGeom>
        </p:spPr>
        <p:txBody>
          <a:bodyPr/>
          <a:lstStyle/>
          <a:p>
            <a:fld id="{687D7A59-36E2-48B9-B146-C1E59501F63F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37892" y="1110343"/>
            <a:ext cx="8683083" cy="5103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400" dirty="0" smtClean="0"/>
          </a:p>
          <a:p>
            <a:pPr marL="344488" indent="-344488">
              <a:buFont typeface="Arial" pitchFamily="34" charset="0"/>
              <a:buChar char="•"/>
            </a:pPr>
            <a:r>
              <a:rPr lang="en-US" sz="2400" dirty="0" smtClean="0"/>
              <a:t>Currently</a:t>
            </a:r>
          </a:p>
          <a:p>
            <a:pPr marL="801688" lvl="1" indent="-344488">
              <a:buFont typeface="Arial" pitchFamily="34" charset="0"/>
              <a:buChar char="•"/>
            </a:pPr>
            <a:r>
              <a:rPr lang="en-US" sz="2400" dirty="0" smtClean="0"/>
              <a:t>Windows 7 or 8 – 64 Bit</a:t>
            </a:r>
          </a:p>
          <a:p>
            <a:pPr marL="801688" lvl="1" indent="-344488">
              <a:buFont typeface="Arial" pitchFamily="34" charset="0"/>
              <a:buChar char="•"/>
            </a:pPr>
            <a:r>
              <a:rPr lang="en-US" sz="2400" dirty="0" smtClean="0"/>
              <a:t>Memory – 16 to 32 GB common</a:t>
            </a:r>
          </a:p>
          <a:p>
            <a:pPr marL="801688" lvl="1" indent="-344488">
              <a:buFont typeface="Arial" pitchFamily="34" charset="0"/>
              <a:buChar char="•"/>
            </a:pPr>
            <a:r>
              <a:rPr lang="en-US" sz="2400" dirty="0" smtClean="0"/>
              <a:t>Hard drives in 1 or 2 TB common, very fast solid state drives becoming common in 250-500 GB range</a:t>
            </a:r>
          </a:p>
          <a:p>
            <a:pPr marL="344488" indent="-344488">
              <a:buFont typeface="Arial" pitchFamily="34" charset="0"/>
              <a:buChar char="•"/>
            </a:pPr>
            <a:r>
              <a:rPr lang="en-US" sz="2400" dirty="0" smtClean="0"/>
              <a:t>Tremendous changes in OS and Hardware over the last 15-19 years</a:t>
            </a:r>
          </a:p>
          <a:p>
            <a:pPr marL="344488" indent="-344488">
              <a:buFont typeface="Arial" pitchFamily="34" charset="0"/>
              <a:buChar char="•"/>
            </a:pPr>
            <a:endParaRPr lang="en-US" sz="2400" dirty="0" smtClean="0"/>
          </a:p>
          <a:p>
            <a:pPr marL="344488" indent="-344488">
              <a:buFont typeface="Arial" pitchFamily="34" charset="0"/>
              <a:buChar char="•"/>
            </a:pPr>
            <a:endParaRPr lang="en-US" sz="2400" dirty="0" smtClean="0"/>
          </a:p>
          <a:p>
            <a:pPr marL="344488" indent="-344488">
              <a:buFont typeface="Arial" pitchFamily="34" charset="0"/>
              <a:buChar char="•"/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70478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37744" y="457200"/>
            <a:ext cx="8686800" cy="914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chemeClr val="accent1"/>
                </a:solidFill>
              </a:rPr>
              <a:t>Modernization Update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37893" y="1293540"/>
            <a:ext cx="8683083" cy="205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294967295"/>
          </p:nvPr>
        </p:nvSpPr>
        <p:spPr>
          <a:xfrm>
            <a:off x="73298" y="6397507"/>
            <a:ext cx="1161826" cy="365125"/>
          </a:xfrm>
          <a:prstGeom prst="rect">
            <a:avLst/>
          </a:prstGeom>
        </p:spPr>
        <p:txBody>
          <a:bodyPr/>
          <a:lstStyle/>
          <a:p>
            <a:fld id="{687D7A59-36E2-48B9-B146-C1E59501F63F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37892" y="1293539"/>
            <a:ext cx="8683083" cy="5019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800" dirty="0" smtClean="0"/>
              <a:t>Migration to a new architecture using the latest development tools </a:t>
            </a:r>
          </a:p>
          <a:p>
            <a:endParaRPr lang="en-US" sz="2800" dirty="0" smtClean="0"/>
          </a:p>
          <a:p>
            <a:pPr marL="801688" lvl="1" indent="-344488">
              <a:buFont typeface="Wingdings" panose="05000000000000000000" pitchFamily="2" charset="2"/>
              <a:buChar char="§"/>
            </a:pPr>
            <a:r>
              <a:rPr lang="en-US" sz="2200" dirty="0" smtClean="0"/>
              <a:t>Improve analysis performance by taking advantage of the latest hardware and software advances – multi-threading</a:t>
            </a:r>
          </a:p>
          <a:p>
            <a:pPr marL="801688" lvl="1" indent="-344488">
              <a:buFont typeface="Wingdings" panose="05000000000000000000" pitchFamily="2" charset="2"/>
              <a:buChar char="§"/>
            </a:pPr>
            <a:endParaRPr lang="en-US" sz="2200" dirty="0"/>
          </a:p>
          <a:p>
            <a:pPr marL="801688" lvl="1" indent="-344488">
              <a:buFont typeface="Wingdings" panose="05000000000000000000" pitchFamily="2" charset="2"/>
              <a:buChar char="§"/>
            </a:pPr>
            <a:r>
              <a:rPr lang="en-US" sz="2200" dirty="0" smtClean="0"/>
              <a:t>Improve the user interface - easier to use for beginners without losing modeling flexibility for advanced users</a:t>
            </a:r>
          </a:p>
          <a:p>
            <a:pPr marL="801688" lvl="1" indent="-344488">
              <a:buFont typeface="Wingdings" panose="05000000000000000000" pitchFamily="2" charset="2"/>
              <a:buChar char="§"/>
            </a:pPr>
            <a:endParaRPr lang="en-US" sz="2200" dirty="0"/>
          </a:p>
          <a:p>
            <a:pPr marL="801688" lvl="1" indent="-344488">
              <a:buFont typeface="Wingdings" panose="05000000000000000000" pitchFamily="2" charset="2"/>
              <a:buChar char="§"/>
            </a:pPr>
            <a:r>
              <a:rPr lang="en-US" sz="2200" dirty="0" smtClean="0"/>
              <a:t>Improve reporting capabilities</a:t>
            </a:r>
          </a:p>
          <a:p>
            <a:pPr marL="801688" lvl="1" indent="-344488">
              <a:buFont typeface="Wingdings" panose="05000000000000000000" pitchFamily="2" charset="2"/>
              <a:buChar char="§"/>
            </a:pPr>
            <a:endParaRPr lang="en-US" sz="2200" dirty="0"/>
          </a:p>
          <a:p>
            <a:pPr marL="801688" lvl="1" indent="-344488">
              <a:buFont typeface="Wingdings" panose="05000000000000000000" pitchFamily="2" charset="2"/>
              <a:buChar char="§"/>
            </a:pPr>
            <a:r>
              <a:rPr lang="en-US" sz="2200" dirty="0" smtClean="0"/>
              <a:t>Reduce maintenance costs</a:t>
            </a:r>
          </a:p>
          <a:p>
            <a:pPr marL="801688" lvl="1" indent="-344488">
              <a:buFont typeface="Wingdings" panose="05000000000000000000" pitchFamily="2" charset="2"/>
              <a:buChar char="§"/>
            </a:pPr>
            <a:endParaRPr lang="en-US" sz="2200" dirty="0"/>
          </a:p>
          <a:p>
            <a:pPr marL="801688" lvl="1" indent="-344488">
              <a:buFont typeface="Wingdings" panose="05000000000000000000" pitchFamily="2" charset="2"/>
              <a:buChar char="§"/>
            </a:pPr>
            <a:r>
              <a:rPr lang="en-US" sz="2200" dirty="0" smtClean="0"/>
              <a:t>Reduce implementation time for new features</a:t>
            </a:r>
            <a:endParaRPr lang="en-US" sz="2200" dirty="0"/>
          </a:p>
          <a:p>
            <a:pPr marL="344488" indent="-344488">
              <a:buFont typeface="Arial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12696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37744" y="457200"/>
            <a:ext cx="8686800" cy="914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chemeClr val="accent1"/>
                </a:solidFill>
              </a:rPr>
              <a:t>Modernization Update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37893" y="1293540"/>
            <a:ext cx="8683083" cy="205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294967295"/>
          </p:nvPr>
        </p:nvSpPr>
        <p:spPr>
          <a:xfrm>
            <a:off x="73298" y="6397507"/>
            <a:ext cx="1161826" cy="365125"/>
          </a:xfrm>
          <a:prstGeom prst="rect">
            <a:avLst/>
          </a:prstGeom>
        </p:spPr>
        <p:txBody>
          <a:bodyPr/>
          <a:lstStyle/>
          <a:p>
            <a:fld id="{687D7A59-36E2-48B9-B146-C1E59501F63F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37892" y="1293539"/>
            <a:ext cx="8683083" cy="5319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800" dirty="0" smtClean="0"/>
              <a:t>Architecture  Design is Underway</a:t>
            </a:r>
          </a:p>
          <a:p>
            <a:endParaRPr lang="en-US" sz="2800" dirty="0" smtClean="0"/>
          </a:p>
          <a:p>
            <a:pPr marL="801688" lvl="1" indent="-344488">
              <a:buFont typeface="Wingdings" panose="05000000000000000000" pitchFamily="2" charset="2"/>
              <a:buChar char="§"/>
            </a:pPr>
            <a:r>
              <a:rPr lang="en-US" sz="2400" dirty="0" smtClean="0"/>
              <a:t>Conducted a workshop to identify the requirements that drive the architecture design</a:t>
            </a:r>
          </a:p>
          <a:p>
            <a:pPr marL="801688" lvl="1" indent="-344488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801688" lvl="1" indent="-344488">
              <a:buFont typeface="Wingdings" panose="05000000000000000000" pitchFamily="2" charset="2"/>
              <a:buChar char="§"/>
            </a:pPr>
            <a:r>
              <a:rPr lang="en-US" sz="2400" dirty="0" smtClean="0"/>
              <a:t>Currently working on the high-level architecture design</a:t>
            </a:r>
          </a:p>
          <a:p>
            <a:pPr marL="801688" lvl="1" indent="-344488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801688" lvl="1" indent="-344488">
              <a:buFont typeface="Wingdings" panose="05000000000000000000" pitchFamily="2" charset="2"/>
              <a:buChar char="§"/>
            </a:pPr>
            <a:r>
              <a:rPr lang="en-US" sz="2400" dirty="0" smtClean="0"/>
              <a:t>Evaluating the user-interface requirements</a:t>
            </a:r>
          </a:p>
          <a:p>
            <a:pPr lvl="1"/>
            <a:endParaRPr lang="en-US" sz="2400" dirty="0" smtClean="0"/>
          </a:p>
          <a:p>
            <a:pPr marL="801688" lvl="1" indent="-344488">
              <a:buFont typeface="Wingdings" panose="05000000000000000000" pitchFamily="2" charset="2"/>
              <a:buChar char="§"/>
            </a:pPr>
            <a:r>
              <a:rPr lang="en-US" sz="2400" dirty="0" smtClean="0"/>
              <a:t>Work has started on the modernization of the finite element engine </a:t>
            </a:r>
          </a:p>
          <a:p>
            <a:pPr marL="801688" lvl="1" indent="-344488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801688" lvl="1" indent="-344488">
              <a:buFont typeface="Wingdings" panose="05000000000000000000" pitchFamily="2" charset="2"/>
              <a:buChar char="§"/>
            </a:pPr>
            <a:r>
              <a:rPr lang="en-US" sz="2400" dirty="0" smtClean="0"/>
              <a:t>Solicitation for funding early next year (2015)</a:t>
            </a:r>
          </a:p>
          <a:p>
            <a:pPr lvl="1"/>
            <a:endParaRPr lang="en-US" sz="2400" dirty="0"/>
          </a:p>
          <a:p>
            <a:pPr marL="344488" indent="-344488">
              <a:buFont typeface="Arial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08704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37744" y="457200"/>
            <a:ext cx="8686800" cy="914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chemeClr val="accent1"/>
                </a:solidFill>
              </a:rPr>
              <a:t>Plan for 6.7.0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37893" y="1293540"/>
            <a:ext cx="8683083" cy="205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294967295"/>
          </p:nvPr>
        </p:nvSpPr>
        <p:spPr>
          <a:xfrm>
            <a:off x="73298" y="6397507"/>
            <a:ext cx="1161826" cy="365125"/>
          </a:xfrm>
          <a:prstGeom prst="rect">
            <a:avLst/>
          </a:prstGeom>
        </p:spPr>
        <p:txBody>
          <a:bodyPr/>
          <a:lstStyle/>
          <a:p>
            <a:fld id="{687D7A59-36E2-48B9-B146-C1E59501F63F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37892" y="1293539"/>
            <a:ext cx="8683083" cy="5319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800" dirty="0" smtClean="0"/>
              <a:t>What is under development for 6.7.0?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User Group Enhancements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Gusset Plate Rating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Splice Analysis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Cut top strand for PS Concrete Beams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Splayed Girder – Distribution Factor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RC Slab System – Substructure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Culvert – Shear General procedure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Exposure Factor - Culvert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578307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37744" y="457200"/>
            <a:ext cx="8686800" cy="914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chemeClr val="accent1"/>
                </a:solidFill>
              </a:rPr>
              <a:t>Plan for 6.7.0 continued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37893" y="1293540"/>
            <a:ext cx="8683083" cy="205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294967295"/>
          </p:nvPr>
        </p:nvSpPr>
        <p:spPr>
          <a:xfrm>
            <a:off x="73298" y="6397507"/>
            <a:ext cx="1161826" cy="365125"/>
          </a:xfrm>
          <a:prstGeom prst="rect">
            <a:avLst/>
          </a:prstGeom>
        </p:spPr>
        <p:txBody>
          <a:bodyPr/>
          <a:lstStyle/>
          <a:p>
            <a:fld id="{687D7A59-36E2-48B9-B146-C1E59501F63F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37892" y="1293539"/>
            <a:ext cx="8683083" cy="5319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LRFR for Floor Systems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Analysis Template vehicle export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AISC Steel shapes update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Steel Plate Girder Design Tool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Straight Girder (3D) Modeling Improvements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Specifications Update (from 2014 SCOBS meeting)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Plus Continued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User Support and Maintenance (bug fixes)</a:t>
            </a:r>
          </a:p>
        </p:txBody>
      </p:sp>
    </p:spTree>
    <p:extLst>
      <p:ext uri="{BB962C8B-B14F-4D97-AF65-F5344CB8AC3E}">
        <p14:creationId xmlns:p14="http://schemas.microsoft.com/office/powerpoint/2010/main" val="1395971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37744" y="457200"/>
            <a:ext cx="8686800" cy="914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chemeClr val="accent1"/>
                </a:solidFill>
              </a:rPr>
              <a:t>Other activities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37893" y="1293540"/>
            <a:ext cx="8683083" cy="205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294967295"/>
          </p:nvPr>
        </p:nvSpPr>
        <p:spPr>
          <a:xfrm>
            <a:off x="73298" y="6397507"/>
            <a:ext cx="1161826" cy="365125"/>
          </a:xfrm>
          <a:prstGeom prst="rect">
            <a:avLst/>
          </a:prstGeom>
        </p:spPr>
        <p:txBody>
          <a:bodyPr/>
          <a:lstStyle/>
          <a:p>
            <a:fld id="{687D7A59-36E2-48B9-B146-C1E59501F63F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37892" y="1293539"/>
            <a:ext cx="8683083" cy="5319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Design Tool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Efforts underway for a PS Design Tool</a:t>
            </a:r>
          </a:p>
          <a:p>
            <a:pPr lvl="1"/>
            <a:endParaRPr lang="en-US" sz="2800" smtClean="0"/>
          </a:p>
          <a:p>
            <a:pPr lvl="1"/>
            <a:r>
              <a:rPr lang="en-US" sz="2800" smtClean="0"/>
              <a:t>Jeff </a:t>
            </a:r>
            <a:r>
              <a:rPr lang="en-US" sz="2800" dirty="0" smtClean="0"/>
              <a:t>Olson to discuss further </a:t>
            </a:r>
            <a:r>
              <a:rPr lang="en-US" sz="2800" smtClean="0"/>
              <a:t>later today</a:t>
            </a:r>
            <a:endParaRPr lang="en-US" sz="2800"/>
          </a:p>
          <a:p>
            <a:pPr lvl="1"/>
            <a:endParaRPr lang="en-US" sz="2800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70397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37744" y="457200"/>
            <a:ext cx="8686800" cy="914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chemeClr val="accent1"/>
                </a:solidFill>
              </a:rPr>
              <a:t>AASHTOWare Bridge Task Force</a:t>
            </a:r>
            <a:endParaRPr lang="en-US" sz="4000" dirty="0">
              <a:solidFill>
                <a:schemeClr val="accent1"/>
              </a:solidFill>
            </a:endParaRPr>
          </a:p>
        </p:txBody>
      </p:sp>
      <p:graphicFrame>
        <p:nvGraphicFramePr>
          <p:cNvPr id="4" name="Group 10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1930405"/>
              </p:ext>
            </p:extLst>
          </p:nvPr>
        </p:nvGraphicFramePr>
        <p:xfrm>
          <a:off x="397775" y="1303940"/>
          <a:ext cx="8348451" cy="4442662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782817"/>
                <a:gridCol w="2782817"/>
                <a:gridCol w="2782817"/>
              </a:tblGrid>
              <a:tr h="544931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Chairperson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Todd Thompson (new)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South Dakota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44931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BrM TF – Vice Chair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Eric Christie (new)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Alabama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2054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BrM TF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Mark Faulhaber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Kentucky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2054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BrM TF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Bruce Novakovich</a:t>
                      </a:r>
                      <a:endParaRPr lang="en-US" sz="1600" b="0" dirty="0" smtClean="0"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Oregon </a:t>
                      </a:r>
                      <a:endParaRPr lang="en-US" sz="1600" b="0" baseline="0" dirty="0"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2054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BrM TF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Thomas Martin (New)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Minnesota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2054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BrM TF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Beckie Curtis (New)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Michigan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2054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BrM Liaison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Derek Constable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FHWA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2054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BrDR TF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Dean Teal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Kansas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2054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BrDR TF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Jeff Olsen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Montana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2054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BrDR TF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+mn-lt"/>
                        </a:rPr>
                        <a:t>Amjad Waheed</a:t>
                      </a:r>
                      <a:endParaRPr lang="en-US" sz="1600" b="0" dirty="0"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Ohio</a:t>
                      </a:r>
                      <a:endParaRPr lang="en-US" sz="1600" b="0" dirty="0"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2054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BrDR TF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+mn-lt"/>
                        </a:rPr>
                        <a:t>Josh Dietsche (New)</a:t>
                      </a:r>
                      <a:endParaRPr lang="en-US" sz="1600" b="0" dirty="0"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Wisconsin</a:t>
                      </a:r>
                      <a:endParaRPr lang="en-US" sz="1600" b="0" dirty="0"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2054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BrDR Liaison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Tom Saad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FHWA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0993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37744" y="457200"/>
            <a:ext cx="8686800" cy="914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chemeClr val="accent1"/>
                </a:solidFill>
              </a:rPr>
              <a:t>Bridge Design Licenses (FY 2014)</a:t>
            </a:r>
            <a:endParaRPr lang="en-US" sz="4000" dirty="0">
              <a:solidFill>
                <a:schemeClr val="accent1"/>
              </a:solidFill>
            </a:endParaRPr>
          </a:p>
        </p:txBody>
      </p:sp>
      <p:pic>
        <p:nvPicPr>
          <p:cNvPr id="13429" name="Picture 1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725" y="1379835"/>
            <a:ext cx="6485404" cy="417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2601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37744" y="457200"/>
            <a:ext cx="8686800" cy="914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chemeClr val="accent1"/>
                </a:solidFill>
              </a:rPr>
              <a:t>Bridge Rating Licenses (FY 2014)</a:t>
            </a:r>
            <a:endParaRPr lang="en-US" sz="4000" dirty="0">
              <a:solidFill>
                <a:schemeClr val="accent1"/>
              </a:solidFill>
            </a:endParaRPr>
          </a:p>
        </p:txBody>
      </p:sp>
      <p:pic>
        <p:nvPicPr>
          <p:cNvPr id="13428" name="Picture 1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2095" y="1531625"/>
            <a:ext cx="5816908" cy="3743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5311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37744" y="457200"/>
            <a:ext cx="8686800" cy="914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chemeClr val="accent1"/>
                </a:solidFill>
              </a:rPr>
              <a:t>AASHTOWare Bridge Task Force</a:t>
            </a:r>
            <a:endParaRPr lang="en-US" sz="4000" dirty="0">
              <a:solidFill>
                <a:schemeClr val="accent1"/>
              </a:solidFill>
            </a:endParaRPr>
          </a:p>
        </p:txBody>
      </p:sp>
      <p:graphicFrame>
        <p:nvGraphicFramePr>
          <p:cNvPr id="4" name="Group 10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6110521"/>
              </p:ext>
            </p:extLst>
          </p:nvPr>
        </p:nvGraphicFramePr>
        <p:xfrm>
          <a:off x="397775" y="1303940"/>
          <a:ext cx="8348451" cy="4442662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782817"/>
                <a:gridCol w="2782817"/>
                <a:gridCol w="2782817"/>
              </a:tblGrid>
              <a:tr h="544931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Chairperson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Todd Thompson (new)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South Dakota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44931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BrM TF – Vice Chair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Eric Christie (new)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Alabama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2054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BrM TF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Mark Faulhaber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Kentucky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2054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BrM TF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Bruce Novakovich</a:t>
                      </a:r>
                      <a:endParaRPr lang="en-US" sz="1600" b="0" dirty="0" smtClean="0"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Oregon </a:t>
                      </a:r>
                      <a:endParaRPr lang="en-US" sz="1600" b="0" baseline="0" dirty="0"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2054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BrM TF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Thomas Martin (New)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Minnesota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2054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BrM TF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Beckie Curtis (New)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Michigan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2054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BrM Liaison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Derek Constable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FHWA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2054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BrDR TF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Dean Teal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Kansas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2054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BrDR TF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Jeff Olsen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Montana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2054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BrDR TF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+mn-lt"/>
                        </a:rPr>
                        <a:t>Amjad Waheed</a:t>
                      </a:r>
                      <a:endParaRPr lang="en-US" sz="1600" b="0" dirty="0"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Ohio</a:t>
                      </a:r>
                      <a:endParaRPr lang="en-US" sz="1600" b="0" dirty="0"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2054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BrDR TF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+mn-lt"/>
                        </a:rPr>
                        <a:t>Josh Dietsche (New)</a:t>
                      </a:r>
                      <a:endParaRPr lang="en-US" sz="1600" b="0" dirty="0"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Wisconsin</a:t>
                      </a:r>
                      <a:endParaRPr lang="en-US" sz="1600" b="0" dirty="0"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2054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BrDR Liaison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Tom Saad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FHWA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79518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37744" y="457200"/>
            <a:ext cx="8686800" cy="914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chemeClr val="accent1"/>
                </a:solidFill>
              </a:rPr>
              <a:t>Questions &amp; Comments</a:t>
            </a:r>
            <a:endParaRPr lang="en-US" sz="4000" dirty="0">
              <a:solidFill>
                <a:schemeClr val="accent1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30459" y="4557132"/>
            <a:ext cx="8683083" cy="1211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Thank you for your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continued support!</a:t>
            </a:r>
            <a:endParaRPr lang="en-US" sz="2800" kern="0" dirty="0" smtClean="0"/>
          </a:p>
          <a:p>
            <a:pPr marL="920750" lvl="2" indent="-4635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pic>
        <p:nvPicPr>
          <p:cNvPr id="6" name="Picture 2" descr="G:\PROJ\VIRTIS\PM\Rebranding FY2013\Icons and Splash-Screens\Bridge Main\Trade Marked\Splash-Screens\Color\AASHTO-Logo_Bridge_Main_RGB_650x36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5350" y="1970049"/>
            <a:ext cx="3613300" cy="2000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6399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37744" y="457200"/>
            <a:ext cx="8686800" cy="914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chemeClr val="accent1"/>
                </a:solidFill>
              </a:rPr>
              <a:t>Bridge Design and Rating Update</a:t>
            </a:r>
            <a:endParaRPr lang="en-US" sz="4000" dirty="0">
              <a:solidFill>
                <a:schemeClr val="accent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49653" y="1799062"/>
            <a:ext cx="6839415" cy="3785652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AASHTOWare Bridge</a:t>
            </a:r>
          </a:p>
          <a:p>
            <a:pPr algn="ctr"/>
            <a:r>
              <a:rPr lang="en-US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Design and Rating</a:t>
            </a:r>
          </a:p>
          <a:p>
            <a:pPr algn="ctr"/>
            <a:r>
              <a:rPr lang="en-US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Version 6.6.0</a:t>
            </a:r>
          </a:p>
          <a:p>
            <a:pPr algn="ctr"/>
            <a:r>
              <a:rPr lang="en-US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Released</a:t>
            </a:r>
            <a:endParaRPr lang="en-US" sz="4800" b="1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July 2014!</a:t>
            </a:r>
            <a:endParaRPr lang="en-US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32670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37744" y="457200"/>
            <a:ext cx="8686800" cy="914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chemeClr val="accent1"/>
                </a:solidFill>
              </a:rPr>
              <a:t>Enhancements for 6.6</a:t>
            </a:r>
            <a:endParaRPr lang="en-US" sz="4000" dirty="0">
              <a:solidFill>
                <a:schemeClr val="accent1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37893" y="1293541"/>
            <a:ext cx="8683083" cy="205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1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800" dirty="0"/>
              <a:t>Reinforced Concrete Multi-cell Box Beam 	</a:t>
            </a:r>
          </a:p>
          <a:p>
            <a:pPr marL="0" lvl="1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800" dirty="0"/>
              <a:t>	</a:t>
            </a:r>
          </a:p>
          <a:p>
            <a:pPr marL="0" lvl="1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800" dirty="0"/>
              <a:t>	</a:t>
            </a:r>
          </a:p>
          <a:p>
            <a:pPr lvl="1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lvl="1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800" kern="0" dirty="0"/>
              <a:t>	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294967295"/>
          </p:nvPr>
        </p:nvSpPr>
        <p:spPr>
          <a:xfrm>
            <a:off x="73298" y="6397507"/>
            <a:ext cx="1161826" cy="365125"/>
          </a:xfrm>
          <a:prstGeom prst="rect">
            <a:avLst/>
          </a:prstGeom>
        </p:spPr>
        <p:txBody>
          <a:bodyPr/>
          <a:lstStyle/>
          <a:p>
            <a:fld id="{687D7A59-36E2-48B9-B146-C1E59501F63F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7596" y="2319452"/>
            <a:ext cx="5468680" cy="315878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6636" y="2229645"/>
            <a:ext cx="329565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600" baseline="0" dirty="0" smtClean="0">
              <a:latin typeface="+mn-lt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baseline="0" dirty="0" smtClean="0">
                <a:latin typeface="+mn-lt"/>
              </a:rPr>
              <a:t>LRFD Spec Checking</a:t>
            </a:r>
          </a:p>
          <a:p>
            <a:pPr algn="l">
              <a:buFont typeface="Arial" pitchFamily="34" charset="0"/>
              <a:buChar char="•"/>
            </a:pPr>
            <a:endParaRPr lang="en-US" sz="2400" baseline="0" dirty="0" smtClean="0">
              <a:latin typeface="+mn-lt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2400" dirty="0" smtClean="0"/>
              <a:t> LRFR</a:t>
            </a:r>
          </a:p>
          <a:p>
            <a:pPr algn="l">
              <a:buFont typeface="Arial" pitchFamily="34" charset="0"/>
              <a:buChar char="•"/>
            </a:pPr>
            <a:endParaRPr lang="en-US" sz="2400" baseline="0" dirty="0" smtClean="0">
              <a:latin typeface="+mn-lt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2400" baseline="0" dirty="0" smtClean="0">
                <a:latin typeface="+mn-lt"/>
              </a:rPr>
              <a:t> User-defined box cross sections</a:t>
            </a:r>
          </a:p>
          <a:p>
            <a:pPr algn="l">
              <a:buFont typeface="Arial" pitchFamily="34" charset="0"/>
              <a:buChar char="•"/>
            </a:pPr>
            <a:endParaRPr lang="en-US" sz="1600" baseline="0" dirty="0" smtClean="0">
              <a:latin typeface="+mn-lt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2400" baseline="0" dirty="0">
                <a:latin typeface="+mn-lt"/>
              </a:rPr>
              <a:t> </a:t>
            </a:r>
            <a:r>
              <a:rPr lang="en-US" sz="2400" baseline="0" dirty="0" smtClean="0">
                <a:latin typeface="+mn-lt"/>
              </a:rPr>
              <a:t>Line girder analysis, full box or web-lines</a:t>
            </a:r>
          </a:p>
          <a:p>
            <a:pPr algn="l">
              <a:buFont typeface="Arial" pitchFamily="34" charset="0"/>
              <a:buChar char="•"/>
            </a:pPr>
            <a:endParaRPr lang="en-US" sz="1600" baseline="0" dirty="0" smtClean="0">
              <a:latin typeface="+mn-lt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2400" baseline="0" dirty="0" smtClean="0">
                <a:latin typeface="+mn-lt"/>
                <a:cs typeface="Arial" pitchFamily="34" charset="0"/>
              </a:rPr>
              <a:t> Integral with pier</a:t>
            </a:r>
            <a:endParaRPr lang="en-US" sz="2400" baseline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03703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37744" y="457200"/>
            <a:ext cx="8686800" cy="914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chemeClr val="accent1"/>
                </a:solidFill>
              </a:rPr>
              <a:t>Enhancements for 6.6</a:t>
            </a:r>
            <a:endParaRPr lang="en-US" sz="4000" dirty="0">
              <a:solidFill>
                <a:schemeClr val="accent1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37893" y="1293541"/>
            <a:ext cx="8683083" cy="205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800" kern="0" dirty="0" smtClean="0"/>
              <a:t>Post-tensioned Concrete Multi-cell Box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LRFR Rating</a:t>
            </a:r>
          </a:p>
          <a:p>
            <a:pPr lvl="1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800" kern="0" dirty="0"/>
              <a:t>	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294967295"/>
          </p:nvPr>
        </p:nvSpPr>
        <p:spPr>
          <a:xfrm>
            <a:off x="73298" y="6397507"/>
            <a:ext cx="1161826" cy="365125"/>
          </a:xfrm>
          <a:prstGeom prst="rect">
            <a:avLst/>
          </a:prstGeom>
        </p:spPr>
        <p:txBody>
          <a:bodyPr/>
          <a:lstStyle/>
          <a:p>
            <a:fld id="{687D7A59-36E2-48B9-B146-C1E59501F63F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17071" y="2028187"/>
            <a:ext cx="32385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2400" baseline="0" dirty="0" smtClean="0"/>
              <a:t> </a:t>
            </a:r>
            <a:r>
              <a:rPr lang="en-US" sz="2400" baseline="0" dirty="0" smtClean="0">
                <a:latin typeface="+mn-lt"/>
              </a:rPr>
              <a:t>LRFR</a:t>
            </a:r>
          </a:p>
          <a:p>
            <a:pPr algn="l">
              <a:buFont typeface="Arial" pitchFamily="34" charset="0"/>
              <a:buChar char="•"/>
            </a:pPr>
            <a:endParaRPr lang="en-US" sz="1600" baseline="0" dirty="0" smtClean="0">
              <a:latin typeface="+mn-lt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2400" baseline="0" dirty="0">
                <a:latin typeface="+mn-lt"/>
              </a:rPr>
              <a:t> </a:t>
            </a:r>
            <a:r>
              <a:rPr lang="en-US" sz="2400" baseline="0" dirty="0" smtClean="0">
                <a:latin typeface="+mn-lt"/>
              </a:rPr>
              <a:t>User-defined box cross sections</a:t>
            </a:r>
          </a:p>
          <a:p>
            <a:pPr algn="l">
              <a:buFont typeface="Arial" pitchFamily="34" charset="0"/>
              <a:buChar char="•"/>
            </a:pPr>
            <a:endParaRPr lang="en-US" sz="1600" baseline="0" dirty="0" smtClean="0">
              <a:latin typeface="+mn-lt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2400" baseline="0" dirty="0">
                <a:latin typeface="+mn-lt"/>
              </a:rPr>
              <a:t> </a:t>
            </a:r>
            <a:r>
              <a:rPr lang="en-US" sz="2400" baseline="0" dirty="0" smtClean="0">
                <a:latin typeface="+mn-lt"/>
              </a:rPr>
              <a:t>Line girder analysis, full box along with web-lines</a:t>
            </a:r>
          </a:p>
          <a:p>
            <a:pPr algn="l">
              <a:buFont typeface="Arial" pitchFamily="34" charset="0"/>
              <a:buChar char="•"/>
            </a:pPr>
            <a:endParaRPr lang="en-US" sz="1600" baseline="0" dirty="0" smtClean="0">
              <a:latin typeface="+mn-lt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2400" baseline="0" dirty="0" smtClean="0">
                <a:latin typeface="+mn-lt"/>
                <a:cs typeface="Arial" pitchFamily="34" charset="0"/>
              </a:rPr>
              <a:t> Integral with pier</a:t>
            </a:r>
            <a:endParaRPr lang="en-US" sz="2400" baseline="0" dirty="0">
              <a:latin typeface="+mn-lt"/>
            </a:endParaRPr>
          </a:p>
        </p:txBody>
      </p:sp>
      <p:pic>
        <p:nvPicPr>
          <p:cNvPr id="7" name="Picture 2" descr="G:\PROJ\VIRTIS\PM\PRESENT\IBC\MCB Photos\56 0802F SE_Conn_PS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7162" y="2028187"/>
            <a:ext cx="5283552" cy="3962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9437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37744" y="457200"/>
            <a:ext cx="8686800" cy="914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l">
              <a:buNone/>
            </a:pPr>
            <a:r>
              <a:rPr lang="en-US" sz="4000" dirty="0">
                <a:solidFill>
                  <a:schemeClr val="accent1"/>
                </a:solidFill>
              </a:rPr>
              <a:t>Enhancements for 6.6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Rectangle 1026"/>
          <p:cNvSpPr>
            <a:spLocks noChangeArrowheads="1"/>
          </p:cNvSpPr>
          <p:nvPr/>
        </p:nvSpPr>
        <p:spPr bwMode="auto">
          <a:xfrm>
            <a:off x="230456" y="1379835"/>
            <a:ext cx="8609197" cy="98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28600" indent="-228600" algn="l" hangingPunct="0">
              <a:lnSpc>
                <a:spcPct val="90000"/>
              </a:lnSpc>
              <a:spcBef>
                <a:spcPct val="15000"/>
              </a:spcBef>
              <a:tabLst>
                <a:tab pos="342900" algn="l"/>
              </a:tabLst>
            </a:pPr>
            <a:r>
              <a:rPr lang="en-US" sz="2800" baseline="0" dirty="0">
                <a:latin typeface="+mn-lt"/>
                <a:cs typeface="Arial" pitchFamily="34" charset="0"/>
              </a:rPr>
              <a:t>Permit </a:t>
            </a:r>
            <a:r>
              <a:rPr lang="en-US" sz="2800" baseline="0" dirty="0" smtClean="0">
                <a:latin typeface="+mn-lt"/>
                <a:cs typeface="Arial" pitchFamily="34" charset="0"/>
              </a:rPr>
              <a:t>Analysis </a:t>
            </a:r>
            <a:r>
              <a:rPr lang="en-US" sz="2800" baseline="0" dirty="0">
                <a:latin typeface="+mn-lt"/>
                <a:cs typeface="Arial" pitchFamily="34" charset="0"/>
              </a:rPr>
              <a:t>with </a:t>
            </a:r>
            <a:r>
              <a:rPr lang="en-US" sz="2800" baseline="0" dirty="0" smtClean="0">
                <a:latin typeface="+mn-lt"/>
                <a:cs typeface="Arial" pitchFamily="34" charset="0"/>
              </a:rPr>
              <a:t>Adjacent Lane Traffic</a:t>
            </a:r>
            <a:endParaRPr kumimoji="0" lang="en-US" sz="2800" b="0" baseline="0" dirty="0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5" name="Rectangle 1026"/>
          <p:cNvSpPr>
            <a:spLocks noChangeArrowheads="1"/>
          </p:cNvSpPr>
          <p:nvPr/>
        </p:nvSpPr>
        <p:spPr bwMode="auto">
          <a:xfrm>
            <a:off x="230458" y="2081561"/>
            <a:ext cx="3665170" cy="4297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 hangingPunct="0">
              <a:lnSpc>
                <a:spcPct val="90000"/>
              </a:lnSpc>
              <a:spcBef>
                <a:spcPct val="15000"/>
              </a:spcBef>
              <a:buFont typeface="Arial" pitchFamily="34" charset="0"/>
              <a:buChar char="•"/>
              <a:tabLst>
                <a:tab pos="342900" algn="l"/>
              </a:tabLst>
            </a:pPr>
            <a:r>
              <a:rPr lang="en-US" sz="2400" baseline="0" dirty="0" smtClean="0">
                <a:latin typeface="+mn-lt"/>
                <a:cs typeface="Arial" pitchFamily="34" charset="0"/>
              </a:rPr>
              <a:t> Design </a:t>
            </a:r>
            <a:r>
              <a:rPr lang="en-US" sz="2400" baseline="0" dirty="0">
                <a:latin typeface="+mn-lt"/>
                <a:cs typeface="Arial" pitchFamily="34" charset="0"/>
              </a:rPr>
              <a:t>review and rating analyses</a:t>
            </a:r>
          </a:p>
          <a:p>
            <a:pPr algn="l" hangingPunct="0">
              <a:lnSpc>
                <a:spcPct val="90000"/>
              </a:lnSpc>
              <a:spcBef>
                <a:spcPct val="15000"/>
              </a:spcBef>
              <a:buFont typeface="Arial" pitchFamily="34" charset="0"/>
              <a:buChar char="•"/>
              <a:tabLst>
                <a:tab pos="342900" algn="l"/>
              </a:tabLst>
            </a:pPr>
            <a:endParaRPr lang="en-US" sz="2400" baseline="0" dirty="0">
              <a:latin typeface="+mn-lt"/>
              <a:cs typeface="Arial" pitchFamily="34" charset="0"/>
            </a:endParaRPr>
          </a:p>
          <a:p>
            <a:pPr algn="l" hangingPunct="0">
              <a:lnSpc>
                <a:spcPct val="90000"/>
              </a:lnSpc>
              <a:spcBef>
                <a:spcPct val="15000"/>
              </a:spcBef>
              <a:buFont typeface="Arial" pitchFamily="34" charset="0"/>
              <a:buChar char="•"/>
              <a:tabLst>
                <a:tab pos="342900" algn="l"/>
              </a:tabLst>
            </a:pPr>
            <a:r>
              <a:rPr lang="en-US" sz="2400" baseline="0" dirty="0" smtClean="0">
                <a:latin typeface="+mn-lt"/>
                <a:cs typeface="Arial" pitchFamily="34" charset="0"/>
              </a:rPr>
              <a:t> User-defined </a:t>
            </a:r>
            <a:r>
              <a:rPr lang="en-US" sz="2400" baseline="0" dirty="0">
                <a:latin typeface="+mn-lt"/>
                <a:cs typeface="Arial" pitchFamily="34" charset="0"/>
              </a:rPr>
              <a:t>adjacent vehicle LL factor</a:t>
            </a:r>
          </a:p>
          <a:p>
            <a:pPr algn="l" hangingPunct="0">
              <a:lnSpc>
                <a:spcPct val="90000"/>
              </a:lnSpc>
              <a:spcBef>
                <a:spcPct val="15000"/>
              </a:spcBef>
              <a:buFont typeface="Arial" pitchFamily="34" charset="0"/>
              <a:buChar char="•"/>
              <a:tabLst>
                <a:tab pos="342900" algn="l"/>
              </a:tabLst>
            </a:pPr>
            <a:endParaRPr lang="en-US" sz="2400" baseline="0" dirty="0">
              <a:latin typeface="+mn-lt"/>
              <a:cs typeface="Arial" pitchFamily="34" charset="0"/>
            </a:endParaRPr>
          </a:p>
          <a:p>
            <a:pPr algn="l" hangingPunct="0">
              <a:lnSpc>
                <a:spcPct val="90000"/>
              </a:lnSpc>
              <a:spcBef>
                <a:spcPct val="15000"/>
              </a:spcBef>
              <a:buFont typeface="Arial" pitchFamily="34" charset="0"/>
              <a:buChar char="•"/>
              <a:tabLst>
                <a:tab pos="342900" algn="l"/>
              </a:tabLst>
            </a:pPr>
            <a:r>
              <a:rPr lang="en-US" sz="2400" baseline="0" dirty="0" smtClean="0">
                <a:latin typeface="+mn-lt"/>
                <a:cs typeface="Arial" pitchFamily="34" charset="0"/>
              </a:rPr>
              <a:t> Live </a:t>
            </a:r>
            <a:r>
              <a:rPr lang="en-US" sz="2400" baseline="0" dirty="0">
                <a:latin typeface="+mn-lt"/>
                <a:cs typeface="Arial" pitchFamily="34" charset="0"/>
              </a:rPr>
              <a:t>load distribution factor </a:t>
            </a:r>
            <a:r>
              <a:rPr lang="en-US" sz="2400" baseline="0" dirty="0" smtClean="0">
                <a:latin typeface="+mn-lt"/>
                <a:cs typeface="Arial" pitchFamily="34" charset="0"/>
              </a:rPr>
              <a:t>approach in </a:t>
            </a:r>
            <a:r>
              <a:rPr lang="en-US" sz="2400" baseline="0" dirty="0">
                <a:latin typeface="+mn-lt"/>
                <a:cs typeface="Arial" pitchFamily="34" charset="0"/>
              </a:rPr>
              <a:t>LRFD Article 4.6.2.2.5</a:t>
            </a:r>
          </a:p>
          <a:p>
            <a:pPr algn="l" hangingPunct="0">
              <a:lnSpc>
                <a:spcPct val="90000"/>
              </a:lnSpc>
              <a:spcBef>
                <a:spcPct val="15000"/>
              </a:spcBef>
              <a:buFont typeface="Arial" pitchFamily="34" charset="0"/>
              <a:buChar char="•"/>
              <a:tabLst>
                <a:tab pos="342900" algn="l"/>
              </a:tabLst>
            </a:pPr>
            <a:endParaRPr kumimoji="0" lang="en-US" sz="2400" b="0" baseline="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19475"/>
            <a:ext cx="9525" cy="1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6" descr="C:\z\Permit Analysi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5628" y="2213429"/>
            <a:ext cx="5044261" cy="4238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5866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5000"/>
    </mc:Choice>
    <mc:Fallback xmlns="">
      <p:transition advTm="15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546" y="2213457"/>
            <a:ext cx="6716232" cy="4372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37744" y="457200"/>
            <a:ext cx="8686800" cy="914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chemeClr val="accent1"/>
                </a:solidFill>
              </a:rPr>
              <a:t>Enhancements for 6.6</a:t>
            </a:r>
            <a:endParaRPr lang="en-US" sz="4000" dirty="0">
              <a:solidFill>
                <a:schemeClr val="accent1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37893" y="1293541"/>
            <a:ext cx="8683083" cy="205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1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800" dirty="0"/>
              <a:t>Steel Girder Superstructure Continuous for Live Load Rating 	</a:t>
            </a:r>
          </a:p>
          <a:p>
            <a:pPr lvl="1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lvl="1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800" kern="0" dirty="0"/>
              <a:t>	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294967295"/>
          </p:nvPr>
        </p:nvSpPr>
        <p:spPr>
          <a:xfrm>
            <a:off x="73298" y="6397507"/>
            <a:ext cx="1161826" cy="365125"/>
          </a:xfrm>
          <a:prstGeom prst="rect">
            <a:avLst/>
          </a:prstGeom>
        </p:spPr>
        <p:txBody>
          <a:bodyPr/>
          <a:lstStyle/>
          <a:p>
            <a:fld id="{687D7A59-36E2-48B9-B146-C1E59501F63F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248" y="4495817"/>
            <a:ext cx="1875981" cy="532509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657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37744" y="457200"/>
            <a:ext cx="8686800" cy="914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chemeClr val="accent1"/>
                </a:solidFill>
              </a:rPr>
              <a:t>Enhancements for 6.6</a:t>
            </a:r>
            <a:endParaRPr lang="en-US" sz="4000" dirty="0">
              <a:solidFill>
                <a:schemeClr val="accent1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37893" y="1293541"/>
            <a:ext cx="8683083" cy="205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z="2800" kern="0" dirty="0"/>
              <a:t>Reinforced </a:t>
            </a:r>
            <a:r>
              <a:rPr lang="en-US" sz="2800" kern="0" dirty="0" smtClean="0"/>
              <a:t>Concrete Slab System Integral </a:t>
            </a:r>
            <a:r>
              <a:rPr lang="en-US" sz="2800" kern="0" dirty="0"/>
              <a:t>with </a:t>
            </a:r>
            <a:r>
              <a:rPr lang="en-US" sz="2800" kern="0" dirty="0" smtClean="0"/>
              <a:t>Pier</a:t>
            </a:r>
            <a:endParaRPr lang="en-US" sz="2800" dirty="0"/>
          </a:p>
          <a:p>
            <a:pPr lvl="1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800" kern="0" dirty="0"/>
              <a:t>	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294967295"/>
          </p:nvPr>
        </p:nvSpPr>
        <p:spPr>
          <a:xfrm>
            <a:off x="73298" y="6397507"/>
            <a:ext cx="1161826" cy="365125"/>
          </a:xfrm>
          <a:prstGeom prst="rect">
            <a:avLst/>
          </a:prstGeom>
        </p:spPr>
        <p:txBody>
          <a:bodyPr/>
          <a:lstStyle/>
          <a:p>
            <a:fld id="{687D7A59-36E2-48B9-B146-C1E59501F63F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826648" y="2433711"/>
            <a:ext cx="4211844" cy="2328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dirty="0" smtClean="0"/>
              <a:t>RC slab system definition </a:t>
            </a:r>
            <a:r>
              <a:rPr lang="en-US" sz="2400" dirty="0"/>
              <a:t>is assigned to </a:t>
            </a:r>
            <a:r>
              <a:rPr lang="en-US" sz="2400" dirty="0" smtClean="0"/>
              <a:t>the superstructure and the </a:t>
            </a:r>
            <a:r>
              <a:rPr lang="en-US" sz="2400" dirty="0"/>
              <a:t>pier will </a:t>
            </a:r>
            <a:r>
              <a:rPr lang="en-US" sz="2400" dirty="0" smtClean="0"/>
              <a:t>recognize the slab structure </a:t>
            </a:r>
            <a:r>
              <a:rPr lang="en-US" sz="2400" dirty="0"/>
              <a:t>type is </a:t>
            </a:r>
            <a:r>
              <a:rPr lang="en-US" sz="2400" dirty="0" smtClean="0"/>
              <a:t>a </a:t>
            </a:r>
            <a:r>
              <a:rPr lang="en-US" sz="2400" dirty="0"/>
              <a:t>RC </a:t>
            </a:r>
            <a:r>
              <a:rPr lang="en-US" sz="2400" dirty="0" smtClean="0"/>
              <a:t>slab system </a:t>
            </a:r>
            <a:r>
              <a:rPr lang="en-US" sz="2400" dirty="0"/>
              <a:t>integral with the </a:t>
            </a:r>
            <a:r>
              <a:rPr lang="en-US" sz="2400" dirty="0" smtClean="0"/>
              <a:t>pier</a:t>
            </a:r>
            <a:endParaRPr lang="en-US" sz="2400" dirty="0"/>
          </a:p>
        </p:txBody>
      </p:sp>
      <p:pic>
        <p:nvPicPr>
          <p:cNvPr id="3078" name="Picture 6" descr="C:\Users\HLee\AppData\Local\Temp\SNAGHTMLa6ddb8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893" y="1928954"/>
            <a:ext cx="4449524" cy="3436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C:\Users\HLee\AppData\Local\Temp\SNAGHTMLa6f78d9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8661" y="5006571"/>
            <a:ext cx="4281905" cy="185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4505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37744" y="457200"/>
            <a:ext cx="8686800" cy="914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 algn="l">
              <a:buNone/>
            </a:pPr>
            <a:r>
              <a:rPr lang="en-US" sz="4000" dirty="0" smtClean="0">
                <a:solidFill>
                  <a:schemeClr val="accent1"/>
                </a:solidFill>
              </a:rPr>
              <a:t>Enhancements for 6.6</a:t>
            </a:r>
            <a:endParaRPr lang="en-US" sz="4000" dirty="0">
              <a:solidFill>
                <a:schemeClr val="accent1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37893" y="1293541"/>
            <a:ext cx="8683083" cy="205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1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800" dirty="0"/>
              <a:t>Curved </a:t>
            </a:r>
            <a:r>
              <a:rPr lang="en-US" sz="2800" dirty="0" smtClean="0"/>
              <a:t>Girder Enhancements</a:t>
            </a:r>
          </a:p>
          <a:p>
            <a:pPr marL="0" lvl="1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endParaRPr lang="en-US" sz="2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Live load analysis of bottom flange lateral bracings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Reuse dead load analysis results and influence surfaces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Additional finite element nodes for modeling diaphragm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Display bearing of curve at supports in Superstructure Alternative window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3D Model Viewer enhancements </a:t>
            </a:r>
          </a:p>
          <a:p>
            <a:pPr marL="0" lvl="1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800" dirty="0" smtClean="0"/>
              <a:t> </a:t>
            </a:r>
            <a:r>
              <a:rPr lang="en-US" sz="2800" dirty="0"/>
              <a:t>	</a:t>
            </a:r>
          </a:p>
          <a:p>
            <a:pPr marL="0" lvl="1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800" dirty="0"/>
              <a:t>	</a:t>
            </a:r>
          </a:p>
          <a:p>
            <a:pPr marL="0" lvl="1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800" dirty="0"/>
              <a:t>	</a:t>
            </a:r>
          </a:p>
          <a:p>
            <a:pPr lvl="1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lvl="1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800" kern="0" dirty="0"/>
              <a:t>	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294967295"/>
          </p:nvPr>
        </p:nvSpPr>
        <p:spPr>
          <a:xfrm>
            <a:off x="73298" y="6397507"/>
            <a:ext cx="1161826" cy="365125"/>
          </a:xfrm>
          <a:prstGeom prst="rect">
            <a:avLst/>
          </a:prstGeom>
        </p:spPr>
        <p:txBody>
          <a:bodyPr/>
          <a:lstStyle/>
          <a:p>
            <a:fld id="{687D7A59-36E2-48B9-B146-C1E59501F63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326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A51783C5C6F14286F508EA3C7C55E8" ma:contentTypeVersion="0" ma:contentTypeDescription="Create a new document." ma:contentTypeScope="" ma:versionID="ac4862211c699fb7fb79f8e4ab801d0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6e0e3112098b4d1518554ee266199a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917850F-5512-46F1-BBC4-88F99DD0A1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E61902F-ACFE-4E85-BF1C-392A4620752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4243A12-1023-486F-9039-DE48425E2C61}">
  <ds:schemaRefs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46754</TotalTime>
  <Words>905</Words>
  <Application>Microsoft Office PowerPoint</Application>
  <PresentationFormat>On-screen Show (4:3)</PresentationFormat>
  <Paragraphs>275</Paragraphs>
  <Slides>23</Slides>
  <Notes>23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Slipstream</vt:lpstr>
      <vt:lpstr>AASHTOWare Bridge Update</vt:lpstr>
      <vt:lpstr>AASHTOWare Bridge Task Force</vt:lpstr>
      <vt:lpstr>Bridge Design and Rating Update</vt:lpstr>
      <vt:lpstr>Enhancements for 6.6</vt:lpstr>
      <vt:lpstr>Enhancements for 6.6</vt:lpstr>
      <vt:lpstr>Enhancements for 6.6</vt:lpstr>
      <vt:lpstr>Enhancements for 6.6</vt:lpstr>
      <vt:lpstr>Enhancements for 6.6</vt:lpstr>
      <vt:lpstr>Enhancements for 6.6</vt:lpstr>
      <vt:lpstr>Enhancements for 6.6</vt:lpstr>
      <vt:lpstr>Enhancements for 6.6</vt:lpstr>
      <vt:lpstr>Modernization Update</vt:lpstr>
      <vt:lpstr>Modernization Update</vt:lpstr>
      <vt:lpstr>Modernization Update</vt:lpstr>
      <vt:lpstr>Modernization Update </vt:lpstr>
      <vt:lpstr>Modernization Update </vt:lpstr>
      <vt:lpstr>Plan for 6.7.0</vt:lpstr>
      <vt:lpstr>Plan for 6.7.0 continued</vt:lpstr>
      <vt:lpstr>Other activities</vt:lpstr>
      <vt:lpstr>Bridge Design Licenses (FY 2014)</vt:lpstr>
      <vt:lpstr>Bridge Rating Licenses (FY 2014)</vt:lpstr>
      <vt:lpstr>AASHTOWare Bridge Task Force</vt:lpstr>
      <vt:lpstr>Questions &amp; Comments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AASHTOWare Bridge Update</dc:title>
  <dc:subject>2014 RaDBUG</dc:subject>
  <dc:creator>Todd Thompson, PE</dc:creator>
  <cp:lastModifiedBy>Thompson, Todd</cp:lastModifiedBy>
  <cp:revision>1247</cp:revision>
  <cp:lastPrinted>2014-06-20T16:23:30Z</cp:lastPrinted>
  <dcterms:created xsi:type="dcterms:W3CDTF">2009-02-16T18:41:34Z</dcterms:created>
  <dcterms:modified xsi:type="dcterms:W3CDTF">2014-08-11T02:27:50Z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0x01010029A51783C5C6F14286F508EA3C7C55E8</vt:lpwstr>
  </property>
</Properties>
</file>