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894" r:id="rId2"/>
  </p:sldMasterIdLst>
  <p:notesMasterIdLst>
    <p:notesMasterId r:id="rId36"/>
  </p:notesMasterIdLst>
  <p:sldIdLst>
    <p:sldId id="256" r:id="rId3"/>
    <p:sldId id="258" r:id="rId4"/>
    <p:sldId id="321" r:id="rId5"/>
    <p:sldId id="323" r:id="rId6"/>
    <p:sldId id="359" r:id="rId7"/>
    <p:sldId id="329" r:id="rId8"/>
    <p:sldId id="319" r:id="rId9"/>
    <p:sldId id="259" r:id="rId10"/>
    <p:sldId id="271" r:id="rId11"/>
    <p:sldId id="354" r:id="rId12"/>
    <p:sldId id="355" r:id="rId13"/>
    <p:sldId id="356" r:id="rId14"/>
    <p:sldId id="357" r:id="rId15"/>
    <p:sldId id="360" r:id="rId16"/>
    <p:sldId id="362" r:id="rId17"/>
    <p:sldId id="344" r:id="rId18"/>
    <p:sldId id="345" r:id="rId19"/>
    <p:sldId id="346" r:id="rId20"/>
    <p:sldId id="347" r:id="rId21"/>
    <p:sldId id="348" r:id="rId22"/>
    <p:sldId id="349" r:id="rId23"/>
    <p:sldId id="350" r:id="rId24"/>
    <p:sldId id="351" r:id="rId25"/>
    <p:sldId id="277" r:id="rId26"/>
    <p:sldId id="276" r:id="rId27"/>
    <p:sldId id="363" r:id="rId28"/>
    <p:sldId id="367" r:id="rId29"/>
    <p:sldId id="366" r:id="rId30"/>
    <p:sldId id="341" r:id="rId31"/>
    <p:sldId id="342" r:id="rId32"/>
    <p:sldId id="343" r:id="rId33"/>
    <p:sldId id="368" r:id="rId34"/>
    <p:sldId id="318"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698" autoAdjust="0"/>
  </p:normalViewPr>
  <p:slideViewPr>
    <p:cSldViewPr>
      <p:cViewPr>
        <p:scale>
          <a:sx n="50" d="100"/>
          <a:sy n="50" d="100"/>
        </p:scale>
        <p:origin x="-1734" y="-34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B3AEE95F-7436-415C-8A4B-31B05C7CD8F9}" type="datetimeFigureOut">
              <a:rPr lang="en-US"/>
              <a:pPr>
                <a:defRPr/>
              </a:pPr>
              <a:t>8/5/2013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2A974295-8891-474E-8B90-744E2E9318C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8436" name="Slide Number Placeholder 3"/>
          <p:cNvSpPr>
            <a:spLocks noGrp="1"/>
          </p:cNvSpPr>
          <p:nvPr>
            <p:ph type="sldNum" sz="quarter" idx="5"/>
          </p:nvPr>
        </p:nvSpPr>
        <p:spPr bwMode="auto">
          <a:noFill/>
          <a:ln>
            <a:miter lim="800000"/>
            <a:headEnd/>
            <a:tailEnd/>
          </a:ln>
        </p:spPr>
        <p:txBody>
          <a:bodyPr/>
          <a:lstStyle/>
          <a:p>
            <a:fld id="{6A1610A7-9F60-477C-902C-BAE670A388E5}"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Load ratings were increased on 45 out of 61 bridges.  </a:t>
            </a:r>
          </a:p>
          <a:p>
            <a:r>
              <a:rPr lang="en-US" dirty="0" smtClean="0"/>
              <a:t>9 non composite bridges were made composite.  Load ratings doubled.</a:t>
            </a:r>
          </a:p>
        </p:txBody>
      </p:sp>
      <p:sp>
        <p:nvSpPr>
          <p:cNvPr id="25604" name="Slide Number Placeholder 3"/>
          <p:cNvSpPr>
            <a:spLocks noGrp="1"/>
          </p:cNvSpPr>
          <p:nvPr>
            <p:ph type="sldNum" sz="quarter" idx="5"/>
          </p:nvPr>
        </p:nvSpPr>
        <p:spPr bwMode="auto">
          <a:noFill/>
          <a:ln>
            <a:miter lim="800000"/>
            <a:headEnd/>
            <a:tailEnd/>
          </a:ln>
        </p:spPr>
        <p:txBody>
          <a:bodyPr/>
          <a:lstStyle/>
          <a:p>
            <a:fld id="{EFD7072E-9616-4C82-9576-C3B9DD2F0872}" type="slidenum">
              <a:rPr lang="en-US" smtClean="0"/>
              <a:pPr/>
              <a:t>24</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4580" name="Slide Number Placeholder 3"/>
          <p:cNvSpPr>
            <a:spLocks noGrp="1"/>
          </p:cNvSpPr>
          <p:nvPr>
            <p:ph type="sldNum" sz="quarter" idx="5"/>
          </p:nvPr>
        </p:nvSpPr>
        <p:spPr bwMode="auto">
          <a:noFill/>
          <a:ln>
            <a:miter lim="800000"/>
            <a:headEnd/>
            <a:tailEnd/>
          </a:ln>
        </p:spPr>
        <p:txBody>
          <a:bodyPr/>
          <a:lstStyle/>
          <a:p>
            <a:fld id="{6C0B3389-79BE-45F6-A770-2F09C68EEA85}" type="slidenum">
              <a:rPr lang="en-US" smtClean="0"/>
              <a:pPr/>
              <a:t>25</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was</a:t>
            </a:r>
            <a:r>
              <a:rPr lang="en-US" baseline="0" dirty="0" smtClean="0"/>
              <a:t> mistake on </a:t>
            </a:r>
            <a:r>
              <a:rPr lang="en-US" baseline="0" dirty="0" err="1" smtClean="0"/>
              <a:t>willowemac</a:t>
            </a:r>
            <a:r>
              <a:rPr lang="en-US" baseline="0" smtClean="0"/>
              <a:t> bridge?</a:t>
            </a:r>
            <a:endParaRPr lang="en-US"/>
          </a:p>
        </p:txBody>
      </p:sp>
      <p:sp>
        <p:nvSpPr>
          <p:cNvPr id="4" name="Slide Number Placeholder 3"/>
          <p:cNvSpPr>
            <a:spLocks noGrp="1"/>
          </p:cNvSpPr>
          <p:nvPr>
            <p:ph type="sldNum" sz="quarter" idx="10"/>
          </p:nvPr>
        </p:nvSpPr>
        <p:spPr/>
        <p:txBody>
          <a:bodyPr/>
          <a:lstStyle/>
          <a:p>
            <a:pPr>
              <a:defRPr/>
            </a:pPr>
            <a:fld id="{2A974295-8891-474E-8B90-744E2E9318C6}" type="slidenum">
              <a:rPr lang="en-US" smtClean="0"/>
              <a:pPr>
                <a:defRPr/>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9460" name="Slide Number Placeholder 3"/>
          <p:cNvSpPr>
            <a:spLocks noGrp="1"/>
          </p:cNvSpPr>
          <p:nvPr>
            <p:ph type="sldNum" sz="quarter" idx="5"/>
          </p:nvPr>
        </p:nvSpPr>
        <p:spPr bwMode="auto">
          <a:noFill/>
          <a:ln>
            <a:miter lim="800000"/>
            <a:headEnd/>
            <a:tailEnd/>
          </a:ln>
        </p:spPr>
        <p:txBody>
          <a:bodyPr/>
          <a:lstStyle/>
          <a:p>
            <a:fld id="{E246B0EF-AF5F-43FA-B97E-8C980CF44E3E}" type="slidenum">
              <a:rPr lang="en-US" smtClean="0"/>
              <a:pPr/>
              <a:t>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Bridge work</a:t>
            </a:r>
            <a:endParaRPr lang="en-US" dirty="0"/>
          </a:p>
        </p:txBody>
      </p:sp>
      <p:sp>
        <p:nvSpPr>
          <p:cNvPr id="4" name="Slide Number Placeholder 3"/>
          <p:cNvSpPr>
            <a:spLocks noGrp="1"/>
          </p:cNvSpPr>
          <p:nvPr>
            <p:ph type="sldNum" sz="quarter" idx="10"/>
          </p:nvPr>
        </p:nvSpPr>
        <p:spPr/>
        <p:txBody>
          <a:bodyPr/>
          <a:lstStyle/>
          <a:p>
            <a:pPr>
              <a:defRPr/>
            </a:pPr>
            <a:fld id="{2A974295-8891-474E-8B90-744E2E9318C6}"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Originally 6 contracts</a:t>
            </a:r>
            <a:r>
              <a:rPr lang="en-US" baseline="0" dirty="0" smtClean="0"/>
              <a:t> with 64 bridges.  3 additional contracts were added with another 17 bridges.</a:t>
            </a:r>
            <a:endParaRPr lang="en-US" dirty="0"/>
          </a:p>
        </p:txBody>
      </p:sp>
      <p:sp>
        <p:nvSpPr>
          <p:cNvPr id="4" name="Slide Number Placeholder 3"/>
          <p:cNvSpPr>
            <a:spLocks noGrp="1"/>
          </p:cNvSpPr>
          <p:nvPr>
            <p:ph type="sldNum" sz="quarter" idx="10"/>
          </p:nvPr>
        </p:nvSpPr>
        <p:spPr/>
        <p:txBody>
          <a:bodyPr/>
          <a:lstStyle/>
          <a:p>
            <a:pPr>
              <a:defRPr/>
            </a:pPr>
            <a:fld id="{2A974295-8891-474E-8B90-744E2E9318C6}"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E246B0EF-AF5F-43FA-B97E-8C980CF44E3E}" type="slidenum">
              <a:rPr lang="en-US" smtClean="0"/>
              <a:pPr/>
              <a:t>7</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2008 in anticipation of the American Recovery and Reinvestment Act (ARRA or stimulus act) the Office of Structures put forth a concept that deck replacement project could be done by proposal only and without plans.  This was a short six page document listing the purpose, candidate selection criteria, and guidance for preparation of project proposals.  This idea of proposal only deck replacement did not come to fruition for ARRA.  However in late 2011 when talk of NY Works and Accelerated Bridge Program, the ideas was dusted off and looked at.   </a:t>
            </a:r>
          </a:p>
        </p:txBody>
      </p:sp>
      <p:sp>
        <p:nvSpPr>
          <p:cNvPr id="20484" name="Slide Number Placeholder 3"/>
          <p:cNvSpPr>
            <a:spLocks noGrp="1"/>
          </p:cNvSpPr>
          <p:nvPr>
            <p:ph type="sldNum" sz="quarter" idx="5"/>
          </p:nvPr>
        </p:nvSpPr>
        <p:spPr bwMode="auto">
          <a:noFill/>
          <a:ln>
            <a:miter lim="800000"/>
            <a:headEnd/>
            <a:tailEnd/>
          </a:ln>
        </p:spPr>
        <p:txBody>
          <a:bodyPr/>
          <a:lstStyle/>
          <a:p>
            <a:fld id="{A0D9F705-DF37-434C-AF0D-2A380DC7A683}" type="slidenum">
              <a:rPr lang="en-US" smtClean="0"/>
              <a:pPr/>
              <a:t>8</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Discuss</a:t>
            </a:r>
            <a:r>
              <a:rPr lang="en-US" baseline="0" dirty="0" smtClean="0"/>
              <a:t> what is included in proposal – show proposal</a:t>
            </a:r>
            <a:endParaRPr lang="en-US" dirty="0" smtClean="0"/>
          </a:p>
          <a:p>
            <a:pPr eaLnBrk="1" hangingPunct="1">
              <a:spcBef>
                <a:spcPct val="0"/>
              </a:spcBef>
            </a:pPr>
            <a:r>
              <a:rPr lang="en-US" dirty="0" smtClean="0"/>
              <a:t>Proposals were put together</a:t>
            </a:r>
            <a:r>
              <a:rPr lang="en-US" baseline="0" dirty="0" smtClean="0"/>
              <a:t> is a list format.  Some existing and proposed Geometry is given along with proposed reinforcement size and </a:t>
            </a:r>
            <a:r>
              <a:rPr lang="en-US" baseline="0" dirty="0" err="1" smtClean="0"/>
              <a:t>spacings</a:t>
            </a:r>
            <a:r>
              <a:rPr lang="en-US" baseline="0" dirty="0" smtClean="0"/>
              <a:t> for decks and approach slabs.  Pay limits were described using notes.  Regular notes were given.  Some generic details were given along with BD references.  BD’s referenced by hyperlink to BD’s on the internet.  To save time the quantity table was created from the transport file.</a:t>
            </a:r>
            <a:endParaRPr lang="en-US" dirty="0" smtClean="0"/>
          </a:p>
        </p:txBody>
      </p:sp>
      <p:sp>
        <p:nvSpPr>
          <p:cNvPr id="21508" name="Slide Number Placeholder 3"/>
          <p:cNvSpPr>
            <a:spLocks noGrp="1"/>
          </p:cNvSpPr>
          <p:nvPr>
            <p:ph type="sldNum" sz="quarter" idx="5"/>
          </p:nvPr>
        </p:nvSpPr>
        <p:spPr bwMode="auto">
          <a:noFill/>
          <a:ln>
            <a:miter lim="800000"/>
            <a:headEnd/>
            <a:tailEnd/>
          </a:ln>
        </p:spPr>
        <p:txBody>
          <a:bodyPr/>
          <a:lstStyle/>
          <a:p>
            <a:fld id="{AC21CCFB-A545-4A9F-9696-64A5BFFECD28}" type="slidenum">
              <a:rPr lang="en-US" smtClean="0"/>
              <a:pPr/>
              <a:t>9</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NYSDOT is a </a:t>
            </a:r>
            <a:r>
              <a:rPr lang="en-US" dirty="0" err="1" smtClean="0"/>
              <a:t>virtis</a:t>
            </a:r>
            <a:r>
              <a:rPr lang="en-US" dirty="0" smtClean="0"/>
              <a:t> and </a:t>
            </a:r>
            <a:r>
              <a:rPr lang="en-US" dirty="0" err="1" smtClean="0"/>
              <a:t>opis</a:t>
            </a:r>
            <a:r>
              <a:rPr lang="en-US" dirty="0" smtClean="0"/>
              <a:t> state.</a:t>
            </a:r>
            <a:r>
              <a:rPr lang="en-US" baseline="0" dirty="0" smtClean="0"/>
              <a:t>  All of our designers are very familiar with using </a:t>
            </a:r>
            <a:r>
              <a:rPr lang="en-US" baseline="0" dirty="0" err="1" smtClean="0"/>
              <a:t>opis</a:t>
            </a:r>
            <a:r>
              <a:rPr lang="en-US" baseline="0" dirty="0" smtClean="0"/>
              <a:t> and </a:t>
            </a:r>
            <a:r>
              <a:rPr lang="en-US" baseline="0" dirty="0" err="1" smtClean="0"/>
              <a:t>virtis</a:t>
            </a:r>
            <a:r>
              <a:rPr lang="en-US" baseline="0" dirty="0" smtClean="0"/>
              <a:t>.  This enabled us to hit the ground running with the ABP.  </a:t>
            </a:r>
            <a:r>
              <a:rPr lang="en-US" dirty="0" smtClean="0"/>
              <a:t>Once</a:t>
            </a:r>
            <a:r>
              <a:rPr lang="en-US" baseline="0" dirty="0" smtClean="0"/>
              <a:t> we had a list of bridges, all of the </a:t>
            </a:r>
            <a:r>
              <a:rPr lang="en-US" baseline="0" dirty="0" err="1" smtClean="0"/>
              <a:t>virtis</a:t>
            </a:r>
            <a:r>
              <a:rPr lang="en-US" baseline="0" dirty="0" smtClean="0"/>
              <a:t> files were obtained from our load rating engineer.  Designers modified the existing files based on the replacement deck.  </a:t>
            </a:r>
            <a:endParaRPr lang="en-US" dirty="0"/>
          </a:p>
        </p:txBody>
      </p:sp>
      <p:sp>
        <p:nvSpPr>
          <p:cNvPr id="4" name="Slide Number Placeholder 3"/>
          <p:cNvSpPr>
            <a:spLocks noGrp="1"/>
          </p:cNvSpPr>
          <p:nvPr>
            <p:ph type="sldNum" sz="quarter" idx="10"/>
          </p:nvPr>
        </p:nvSpPr>
        <p:spPr/>
        <p:txBody>
          <a:bodyPr/>
          <a:lstStyle/>
          <a:p>
            <a:pPr>
              <a:defRPr/>
            </a:pPr>
            <a:fld id="{2A974295-8891-474E-8B90-744E2E9318C6}" type="slidenum">
              <a:rPr lang="en-US" smtClean="0"/>
              <a:pPr>
                <a:defRPr/>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11 precast decks</a:t>
            </a:r>
          </a:p>
          <a:p>
            <a:r>
              <a:rPr lang="en-US" dirty="0" smtClean="0"/>
              <a:t>2 twin</a:t>
            </a:r>
            <a:r>
              <a:rPr lang="en-US" baseline="0" dirty="0" smtClean="0"/>
              <a:t> bridges.</a:t>
            </a:r>
            <a:endParaRPr lang="en-US" dirty="0"/>
          </a:p>
        </p:txBody>
      </p:sp>
      <p:sp>
        <p:nvSpPr>
          <p:cNvPr id="4" name="Slide Number Placeholder 3"/>
          <p:cNvSpPr>
            <a:spLocks noGrp="1"/>
          </p:cNvSpPr>
          <p:nvPr>
            <p:ph type="sldNum" sz="quarter" idx="10"/>
          </p:nvPr>
        </p:nvSpPr>
        <p:spPr/>
        <p:txBody>
          <a:bodyPr/>
          <a:lstStyle/>
          <a:p>
            <a:pPr>
              <a:defRPr/>
            </a:pPr>
            <a:fld id="{2A974295-8891-474E-8B90-744E2E9318C6}" type="slidenum">
              <a:rPr lang="en-US" smtClean="0"/>
              <a:pPr>
                <a:defRPr/>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4EAEF"/>
                </a:solidFill>
              </a:defRPr>
            </a:lvl1pPr>
          </a:lstStyle>
          <a:p>
            <a:pPr>
              <a:defRPr/>
            </a:pPr>
            <a:fld id="{4C078C15-2B3F-49CA-B40D-87D9FA2D401A}" type="datetimeFigureOut">
              <a:rPr lang="en-US"/>
              <a:pPr>
                <a:defRPr/>
              </a:pPr>
              <a:t>8/5/2013</a:t>
            </a:fld>
            <a:endParaRPr lang="en-US"/>
          </a:p>
        </p:txBody>
      </p:sp>
      <p:sp>
        <p:nvSpPr>
          <p:cNvPr id="5" name="Footer Placeholder 18"/>
          <p:cNvSpPr>
            <a:spLocks noGrp="1"/>
          </p:cNvSpPr>
          <p:nvPr>
            <p:ph type="ftr" sz="quarter" idx="11"/>
          </p:nvPr>
        </p:nvSpPr>
        <p:spPr/>
        <p:txBody>
          <a:bodyPr/>
          <a:lstStyle>
            <a:lvl1pPr>
              <a:defRPr>
                <a:solidFill>
                  <a:srgbClr val="D4EAEF"/>
                </a:solidFill>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D4EAEF"/>
                </a:solidFill>
              </a:defRPr>
            </a:lvl1pPr>
          </a:lstStyle>
          <a:p>
            <a:pPr>
              <a:defRPr/>
            </a:pPr>
            <a:fld id="{0EA90E6B-AA6E-47F2-8D76-4CB7B6C8F05B}"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00032124-4DCD-4A41-A023-4BD313D58BAC}" type="datetimeFigureOut">
              <a:rPr lang="en-US"/>
              <a:pPr>
                <a:defRPr/>
              </a:pPr>
              <a:t>8/5/2013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55E08739-1F4C-499B-82C5-F5D2F3B6107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44E72F84-369F-4F9E-9436-10BD2D98C9FF}" type="datetimeFigureOut">
              <a:rPr lang="en-US"/>
              <a:pPr>
                <a:defRPr/>
              </a:pPr>
              <a:t>8/5/2013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3DEF0BF-31D2-4681-826F-8189BF78382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4EAEF"/>
                </a:solidFill>
              </a:defRPr>
            </a:lvl1pPr>
          </a:lstStyle>
          <a:p>
            <a:pPr>
              <a:defRPr/>
            </a:pPr>
            <a:fld id="{895B9A79-4E28-4963-B039-7261AC758EA1}" type="datetimeFigureOut">
              <a:rPr lang="en-US"/>
              <a:pPr>
                <a:defRPr/>
              </a:pPr>
              <a:t>8/5/2013</a:t>
            </a:fld>
            <a:endParaRPr lang="en-US"/>
          </a:p>
        </p:txBody>
      </p:sp>
      <p:sp>
        <p:nvSpPr>
          <p:cNvPr id="5" name="Footer Placeholder 18"/>
          <p:cNvSpPr>
            <a:spLocks noGrp="1"/>
          </p:cNvSpPr>
          <p:nvPr>
            <p:ph type="ftr" sz="quarter" idx="11"/>
          </p:nvPr>
        </p:nvSpPr>
        <p:spPr/>
        <p:txBody>
          <a:bodyPr/>
          <a:lstStyle>
            <a:lvl1pPr>
              <a:defRPr>
                <a:solidFill>
                  <a:srgbClr val="D4EAEF"/>
                </a:solidFill>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D4EAEF"/>
                </a:solidFill>
              </a:defRPr>
            </a:lvl1pPr>
          </a:lstStyle>
          <a:p>
            <a:pPr>
              <a:defRPr/>
            </a:pPr>
            <a:fld id="{D253751D-6053-47CA-9326-8E3C531778E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C5A35FB-54DF-4E8D-866E-D54CFB8C56AB}" type="datetimeFigureOut">
              <a:rPr lang="en-US"/>
              <a:pPr>
                <a:defRPr/>
              </a:pPr>
              <a:t>8/5/2013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533429-F9D4-4AF9-9311-869DE04B6157}"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3AC2010-AD03-49A0-BCC3-21D5ECB361CD}" type="datetimeFigureOut">
              <a:rPr lang="en-US"/>
              <a:pPr>
                <a:defRPr/>
              </a:pPr>
              <a:t>8/5/2013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F73C0E2-EA74-4E4F-8CF8-4E9047431DD4}"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DF7B9EEB-E4E2-43EF-A84E-6CDED8077D07}" type="datetimeFigureOut">
              <a:rPr lang="en-US"/>
              <a:pPr>
                <a:defRPr/>
              </a:pPr>
              <a:t>8/5/2013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50AC247C-FF38-418B-9422-782032BE305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D4EAEF"/>
                </a:solidFill>
              </a:defRPr>
            </a:lvl1pPr>
          </a:lstStyle>
          <a:p>
            <a:pPr>
              <a:defRPr/>
            </a:pPr>
            <a:fld id="{CA107853-B284-4E19-8287-5F12ABD0CAEC}" type="datetimeFigureOut">
              <a:rPr lang="en-US"/>
              <a:pPr>
                <a:defRPr/>
              </a:pPr>
              <a:t>8/5/2013</a:t>
            </a:fld>
            <a:endParaRPr lang="en-US"/>
          </a:p>
        </p:txBody>
      </p:sp>
      <p:sp>
        <p:nvSpPr>
          <p:cNvPr id="5" name="Footer Placeholder 4"/>
          <p:cNvSpPr>
            <a:spLocks noGrp="1"/>
          </p:cNvSpPr>
          <p:nvPr>
            <p:ph type="ftr" sz="quarter" idx="11"/>
          </p:nvPr>
        </p:nvSpPr>
        <p:spPr/>
        <p:txBody>
          <a:bodyPr/>
          <a:lstStyle>
            <a:lvl1pPr>
              <a:defRPr>
                <a:solidFill>
                  <a:srgbClr val="D4EAEF"/>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D4EAEF"/>
                </a:solidFill>
              </a:defRPr>
            </a:lvl1pPr>
          </a:lstStyle>
          <a:p>
            <a:pPr>
              <a:defRPr/>
            </a:pPr>
            <a:fld id="{476ECE26-FE48-4522-89C0-7EFE29FD143C}"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AF899691-18D2-481B-902D-C6CBA4408EBB}" type="datetimeFigureOut">
              <a:rPr lang="en-US"/>
              <a:pPr>
                <a:defRPr/>
              </a:pPr>
              <a:t>8/5/2013</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FC013A4F-7EF3-45B7-9543-D03FDB7DD56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C6EA2794-4F5F-4D90-A236-80841F5D4DF8}" type="datetimeFigureOut">
              <a:rPr lang="en-US"/>
              <a:pPr>
                <a:defRPr/>
              </a:pPr>
              <a:t>8/5/2013</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C9F8F8DF-8382-4E41-A5BB-69A65F67841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DC19C999-6141-4550-8703-3088E7F90971}" type="datetimeFigureOut">
              <a:rPr lang="en-US"/>
              <a:pPr>
                <a:defRPr/>
              </a:pPr>
              <a:t>8/5/2013</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98AAD8C0-B0B1-4E8F-9944-7B11915EAE7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E24DE0C8-8DAB-454E-870C-AA8C4E13B999}" type="datetimeFigureOut">
              <a:rPr lang="en-US"/>
              <a:pPr>
                <a:defRPr/>
              </a:pPr>
              <a:t>8/5/2013</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4A033139-D2A4-40B8-9EE1-FF708176414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022FC64B-2814-4F0A-BA9B-33894FE5E754}" type="datetimeFigureOut">
              <a:rPr lang="en-US"/>
              <a:pPr>
                <a:defRPr/>
              </a:pPr>
              <a:t>8/5/2013</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9FA689B5-CF3D-4DF1-AAC0-C50C725AF69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F6ABAB4F-CA1C-47D8-9B29-372A50EE897C}" type="datetimeFigureOut">
              <a:rPr lang="en-US"/>
              <a:pPr>
                <a:defRPr/>
              </a:pPr>
              <a:t>8/5/2013</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D3B0D420-5AB8-4C6B-B700-67977F4F40F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052"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2053"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a:defRPr sz="1200">
                <a:solidFill>
                  <a:srgbClr val="424242"/>
                </a:solidFill>
                <a:latin typeface="Constantia" pitchFamily="18" charset="0"/>
              </a:defRPr>
            </a:lvl1pPr>
          </a:lstStyle>
          <a:p>
            <a:pPr>
              <a:defRPr/>
            </a:pPr>
            <a:fld id="{68326319-DE33-4290-9587-6E137EFB2FE7}" type="datetimeFigureOut">
              <a:rPr lang="en-US"/>
              <a:pPr>
                <a:defRPr/>
              </a:pPr>
              <a:t>8/5/2013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wrap="square" lIns="0" tIns="0" rIns="0" bIns="0" numCol="1" anchor="b" anchorCtr="0" compatLnSpc="1">
            <a:prstTxWarp prst="textNoShape">
              <a:avLst/>
            </a:prstTxWarp>
          </a:bodyPr>
          <a:lstStyle>
            <a:lvl1pPr>
              <a:defRPr sz="1200">
                <a:solidFill>
                  <a:srgbClr val="424242"/>
                </a:solidFill>
                <a:latin typeface="Constantia" pitchFamily="18" charset="0"/>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424242"/>
                </a:solidFill>
                <a:latin typeface="Constantia" pitchFamily="18" charset="0"/>
              </a:defRPr>
            </a:lvl1pPr>
          </a:lstStyle>
          <a:p>
            <a:pPr>
              <a:defRPr/>
            </a:pPr>
            <a:fld id="{026B5ECE-00DA-4E9E-A97C-9A2CC5D4A8F6}" type="slidenum">
              <a:rPr lang="en-US"/>
              <a:pPr>
                <a:defRPr/>
              </a:pPr>
              <a:t>‹#›</a:t>
            </a:fld>
            <a:endParaRPr lang="en-US"/>
          </a:p>
        </p:txBody>
      </p:sp>
      <p:grpSp>
        <p:nvGrpSpPr>
          <p:cNvPr id="2057"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latin typeface="Constantia" pitchFamily="18"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latin typeface="Constantia" pitchFamily="18" charset="0"/>
              </a:endParaRPr>
            </a:p>
          </p:txBody>
        </p:sp>
      </p:grpSp>
    </p:spTree>
  </p:cSld>
  <p:clrMap bg1="lt1" tx1="dk1" bg2="lt2" tx2="dk2" accent1="accent1" accent2="accent2" accent3="accent3" accent4="accent4" accent5="accent5" accent6="accent6" hlink="hlink" folHlink="folHlink"/>
  <p:sldLayoutIdLst>
    <p:sldLayoutId id="2147483821" r:id="rId1"/>
    <p:sldLayoutId id="2147483813" r:id="rId2"/>
    <p:sldLayoutId id="2147483822" r:id="rId3"/>
    <p:sldLayoutId id="2147483814" r:id="rId4"/>
    <p:sldLayoutId id="2147483815" r:id="rId5"/>
    <p:sldLayoutId id="2147483816" r:id="rId6"/>
    <p:sldLayoutId id="2147483817" r:id="rId7"/>
    <p:sldLayoutId id="2147483818" r:id="rId8"/>
    <p:sldLayoutId id="2147483823" r:id="rId9"/>
    <p:sldLayoutId id="2147483819" r:id="rId10"/>
    <p:sldLayoutId id="2147483820"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EB641B"/>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EB641B"/>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39639D"/>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Constanti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Constantia"/>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a:defRPr sz="1200">
                <a:solidFill>
                  <a:srgbClr val="424242"/>
                </a:solidFill>
                <a:latin typeface="Constantia" pitchFamily="18" charset="0"/>
              </a:defRPr>
            </a:lvl1pPr>
          </a:lstStyle>
          <a:p>
            <a:pPr>
              <a:defRPr/>
            </a:pPr>
            <a:fld id="{D8E68162-660D-42CA-A4FC-98B1F0EC7570}" type="datetimeFigureOut">
              <a:rPr lang="en-US"/>
              <a:pPr>
                <a:defRPr/>
              </a:pPr>
              <a:t>8/5/2013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wrap="square" lIns="0" tIns="0" rIns="0" bIns="0" numCol="1" anchor="b" anchorCtr="0" compatLnSpc="1">
            <a:prstTxWarp prst="textNoShape">
              <a:avLst/>
            </a:prstTxWarp>
          </a:bodyPr>
          <a:lstStyle>
            <a:lvl1pPr>
              <a:defRPr sz="1200">
                <a:solidFill>
                  <a:srgbClr val="424242"/>
                </a:solidFill>
                <a:latin typeface="Constantia" pitchFamily="18" charset="0"/>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424242"/>
                </a:solidFill>
                <a:latin typeface="Constantia" pitchFamily="18" charset="0"/>
              </a:defRPr>
            </a:lvl1pPr>
          </a:lstStyle>
          <a:p>
            <a:pPr>
              <a:defRPr/>
            </a:pPr>
            <a:fld id="{2DB17582-1BF3-4E8B-9741-2DA068A0BF93}" type="slidenum">
              <a:rPr lang="en-US"/>
              <a:pPr>
                <a:defRPr/>
              </a:pPr>
              <a:t>‹#›</a:t>
            </a:fld>
            <a:endParaRPr lang="en-US"/>
          </a:p>
        </p:txBody>
      </p:sp>
      <p:grpSp>
        <p:nvGrpSpPr>
          <p:cNvPr id="2"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white"/>
                </a:solidFill>
                <a:latin typeface="Constantia" pitchFamily="18"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white"/>
                </a:solidFill>
                <a:latin typeface="Constantia" pitchFamily="18" charset="0"/>
              </a:endParaRPr>
            </a:p>
          </p:txBody>
        </p:sp>
      </p:grpSp>
    </p:spTree>
  </p:cSld>
  <p:clrMap bg1="dk1" tx1="lt1" bg2="dk2" tx2="lt2" accent1="accent1" accent2="accent2" accent3="accent3" accent4="accent4" accent5="accent5" accent6="accent6" hlink="hlink" folHlink="folHlink"/>
  <p:sldLayoutIdLst>
    <p:sldLayoutId id="2147483895" r:id="rId1"/>
    <p:sldLayoutId id="2147483896" r:id="rId2"/>
    <p:sldLayoutId id="2147483897" r:id="rId3"/>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EB641B"/>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EB641B"/>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39639D"/>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57200"/>
            <a:ext cx="9144000" cy="2438400"/>
          </a:xfrm>
        </p:spPr>
        <p:txBody>
          <a:bodyPr>
            <a:normAutofit fontScale="90000"/>
          </a:bodyPr>
          <a:lstStyle/>
          <a:p>
            <a:pPr algn="ctr" eaLnBrk="1" fontAlgn="auto" hangingPunct="1">
              <a:spcAft>
                <a:spcPts val="0"/>
              </a:spcAft>
              <a:defRPr/>
            </a:pPr>
            <a:r>
              <a:rPr lang="en-US" sz="5400" dirty="0" smtClean="0"/>
              <a:t>Designers using </a:t>
            </a:r>
            <a:r>
              <a:rPr lang="en-US" sz="5400" dirty="0" smtClean="0"/>
              <a:t>Bridge Rating </a:t>
            </a:r>
            <a:r>
              <a:rPr lang="en-US" sz="5400" dirty="0" err="1" smtClean="0"/>
              <a:t>BrR</a:t>
            </a:r>
            <a:r>
              <a:rPr lang="en-US" sz="5400" dirty="0" smtClean="0"/>
              <a:t/>
            </a:r>
            <a:br>
              <a:rPr lang="en-US" sz="5400" dirty="0" smtClean="0"/>
            </a:br>
            <a:r>
              <a:rPr lang="en-US" sz="5400" dirty="0" smtClean="0"/>
              <a:t>for</a:t>
            </a:r>
            <a:br>
              <a:rPr lang="en-US" sz="5400" dirty="0" smtClean="0"/>
            </a:br>
            <a:r>
              <a:rPr lang="en-US" sz="5400" dirty="0" smtClean="0"/>
              <a:t> </a:t>
            </a:r>
            <a:r>
              <a:rPr lang="en-US" sz="5400" dirty="0" smtClean="0"/>
              <a:t>Accelerated Deck Replacements</a:t>
            </a:r>
            <a:endParaRPr lang="en-US" sz="5400" dirty="0"/>
          </a:p>
        </p:txBody>
      </p:sp>
      <p:sp>
        <p:nvSpPr>
          <p:cNvPr id="6147" name="Subtitle 2"/>
          <p:cNvSpPr>
            <a:spLocks noGrp="1"/>
          </p:cNvSpPr>
          <p:nvPr>
            <p:ph type="subTitle" idx="1"/>
          </p:nvPr>
        </p:nvSpPr>
        <p:spPr>
          <a:xfrm>
            <a:off x="228600" y="3048000"/>
            <a:ext cx="8686800" cy="3429000"/>
          </a:xfrm>
        </p:spPr>
        <p:txBody>
          <a:bodyPr/>
          <a:lstStyle/>
          <a:p>
            <a:pPr marR="0" algn="ctr" eaLnBrk="1" hangingPunct="1"/>
            <a:endParaRPr lang="en-US" sz="1200" dirty="0" smtClean="0"/>
          </a:p>
          <a:p>
            <a:pPr marR="0" algn="ctr" eaLnBrk="1" hangingPunct="1"/>
            <a:r>
              <a:rPr lang="en-US" sz="3200" dirty="0" smtClean="0"/>
              <a:t>By Brenda Crudele</a:t>
            </a:r>
          </a:p>
          <a:p>
            <a:pPr marR="0" algn="ctr" eaLnBrk="1" hangingPunct="1"/>
            <a:endParaRPr lang="en-US" sz="1400" dirty="0" smtClean="0"/>
          </a:p>
          <a:p>
            <a:pPr marR="0" algn="l" eaLnBrk="1" hangingPunct="1"/>
            <a:r>
              <a:rPr lang="en-US" sz="2400" dirty="0" smtClean="0"/>
              <a:t>Bridge Design &amp; Rating User Group Meeting</a:t>
            </a:r>
          </a:p>
          <a:p>
            <a:pPr marR="0" algn="l" eaLnBrk="1" hangingPunct="1"/>
            <a:r>
              <a:rPr lang="en-US" sz="2400" dirty="0" smtClean="0"/>
              <a:t>Virginia Beach, Virginia</a:t>
            </a:r>
          </a:p>
          <a:p>
            <a:pPr marR="0" algn="l" eaLnBrk="1" hangingPunct="1"/>
            <a:r>
              <a:rPr lang="en-US" sz="2400" dirty="0" smtClean="0"/>
              <a:t>August 2013  </a:t>
            </a:r>
          </a:p>
          <a:p>
            <a:pPr marR="0" algn="ctr" eaLnBrk="1" hangingPunct="1"/>
            <a:endParaRPr lang="en-US" sz="2400" dirty="0" smtClean="0"/>
          </a:p>
          <a:p>
            <a:pPr marR="0" algn="ctr" eaLnBrk="1" hangingPunct="1"/>
            <a:endParaRPr lang="en-US" sz="2400" dirty="0" smtClean="0"/>
          </a:p>
          <a:p>
            <a:pPr marR="0" algn="ctr" eaLnBrk="1" hangingPunct="1"/>
            <a:endParaRPr lang="en-US" sz="2400" dirty="0" smtClean="0"/>
          </a:p>
          <a:p>
            <a:pPr marR="0" algn="ctr" eaLnBrk="1" hangingPunct="1"/>
            <a:endParaRPr lang="en-US" sz="2400" dirty="0" smtClean="0"/>
          </a:p>
          <a:p>
            <a:pPr marR="0" algn="ctr" eaLnBrk="1" hangingPunct="1"/>
            <a:endParaRPr lang="en-US" sz="2400" dirty="0" smtClean="0"/>
          </a:p>
          <a:p>
            <a:pPr marR="0" algn="ctr" eaLnBrk="1" hangingPunct="1"/>
            <a:endParaRPr lang="en-US" sz="2400" dirty="0" smtClean="0"/>
          </a:p>
        </p:txBody>
      </p:sp>
      <p:sp>
        <p:nvSpPr>
          <p:cNvPr id="6148" name="Text Box 4"/>
          <p:cNvSpPr txBox="1">
            <a:spLocks noChangeArrowheads="1"/>
          </p:cNvSpPr>
          <p:nvPr/>
        </p:nvSpPr>
        <p:spPr bwMode="auto">
          <a:xfrm>
            <a:off x="1524000" y="5715000"/>
            <a:ext cx="7385050" cy="914400"/>
          </a:xfrm>
          <a:prstGeom prst="rect">
            <a:avLst/>
          </a:prstGeom>
          <a:noFill/>
          <a:ln w="9525">
            <a:noFill/>
            <a:miter lim="800000"/>
            <a:headEnd/>
            <a:tailEnd/>
          </a:ln>
        </p:spPr>
        <p:txBody>
          <a:bodyPr tIns="228600" bIns="228600">
            <a:spAutoFit/>
          </a:bodyPr>
          <a:lstStyle/>
          <a:p>
            <a:pPr>
              <a:lnSpc>
                <a:spcPct val="50000"/>
              </a:lnSpc>
              <a:spcBef>
                <a:spcPct val="50000"/>
              </a:spcBef>
            </a:pPr>
            <a:r>
              <a:rPr lang="en-US" sz="2000" b="1" i="1"/>
              <a:t>NEW YORK STATE DEPARTMENT OF TRANSPORTATION</a:t>
            </a:r>
          </a:p>
          <a:p>
            <a:pPr>
              <a:lnSpc>
                <a:spcPct val="50000"/>
              </a:lnSpc>
              <a:spcBef>
                <a:spcPct val="50000"/>
              </a:spcBef>
            </a:pPr>
            <a:r>
              <a:rPr lang="en-US" sz="2000" b="1" i="1"/>
              <a:t>Main Office Structures</a:t>
            </a:r>
          </a:p>
        </p:txBody>
      </p:sp>
      <p:pic>
        <p:nvPicPr>
          <p:cNvPr id="6149"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65113" y="5453063"/>
            <a:ext cx="1163637" cy="1112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2" cstate="print"/>
          <a:srcRect/>
          <a:stretch>
            <a:fillRect/>
          </a:stretch>
        </p:blipFill>
        <p:spPr bwMode="auto">
          <a:xfrm>
            <a:off x="381000" y="1143000"/>
            <a:ext cx="8458200" cy="545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381000" y="1905000"/>
            <a:ext cx="8343900" cy="445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762000" y="304800"/>
            <a:ext cx="7896225" cy="62751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738188" y="180975"/>
            <a:ext cx="7667625" cy="6496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44000" cy="1938992"/>
          </a:xfrm>
          <a:prstGeom prst="rect">
            <a:avLst/>
          </a:prstGeom>
          <a:noFill/>
        </p:spPr>
        <p:txBody>
          <a:bodyPr wrap="square" rtlCol="0">
            <a:spAutoFit/>
          </a:bodyPr>
          <a:lstStyle/>
          <a:p>
            <a:pPr algn="ctr"/>
            <a:r>
              <a:rPr lang="en-US" sz="4000" dirty="0" smtClean="0"/>
              <a:t>NYSDOT is a </a:t>
            </a:r>
            <a:r>
              <a:rPr lang="en-US" sz="4000" dirty="0" smtClean="0"/>
              <a:t>Bridge Rating </a:t>
            </a:r>
            <a:r>
              <a:rPr lang="en-US" sz="4000" dirty="0" err="1" smtClean="0"/>
              <a:t>BrR</a:t>
            </a:r>
            <a:endParaRPr lang="en-US" sz="4000" dirty="0" smtClean="0"/>
          </a:p>
          <a:p>
            <a:pPr algn="ctr"/>
            <a:r>
              <a:rPr lang="en-US" sz="4000" dirty="0" smtClean="0"/>
              <a:t> </a:t>
            </a:r>
            <a:r>
              <a:rPr lang="en-US" sz="4000" u="sng" dirty="0" smtClean="0"/>
              <a:t>and</a:t>
            </a:r>
          </a:p>
          <a:p>
            <a:pPr algn="ctr"/>
            <a:r>
              <a:rPr lang="en-US" sz="4000" dirty="0" smtClean="0"/>
              <a:t> Bridge Design </a:t>
            </a:r>
            <a:r>
              <a:rPr lang="en-US" sz="4000" dirty="0" err="1" smtClean="0"/>
              <a:t>BrD</a:t>
            </a:r>
            <a:r>
              <a:rPr lang="en-US" sz="4000" dirty="0" smtClean="0"/>
              <a:t> State</a:t>
            </a:r>
            <a:endParaRPr lang="en-US" sz="4000" dirty="0"/>
          </a:p>
        </p:txBody>
      </p:sp>
      <p:sp>
        <p:nvSpPr>
          <p:cNvPr id="3" name="TextBox 2"/>
          <p:cNvSpPr txBox="1"/>
          <p:nvPr/>
        </p:nvSpPr>
        <p:spPr>
          <a:xfrm>
            <a:off x="0" y="2209800"/>
            <a:ext cx="9144000" cy="1200329"/>
          </a:xfrm>
          <a:prstGeom prst="rect">
            <a:avLst/>
          </a:prstGeom>
          <a:noFill/>
        </p:spPr>
        <p:txBody>
          <a:bodyPr wrap="square" rtlCol="0">
            <a:spAutoFit/>
          </a:bodyPr>
          <a:lstStyle/>
          <a:p>
            <a:pPr algn="ctr"/>
            <a:r>
              <a:rPr lang="en-US" sz="3600" dirty="0" smtClean="0"/>
              <a:t>Designers using Virtis!!?</a:t>
            </a:r>
          </a:p>
          <a:p>
            <a:pPr algn="ctr"/>
            <a:r>
              <a:rPr lang="en-US" sz="3600" dirty="0" smtClean="0"/>
              <a:t>Something is not right here.</a:t>
            </a:r>
            <a:endParaRPr lang="en-US" sz="3600" dirty="0"/>
          </a:p>
        </p:txBody>
      </p:sp>
      <p:pic>
        <p:nvPicPr>
          <p:cNvPr id="5" name="Picture 4" descr="use1.jpg"/>
          <p:cNvPicPr>
            <a:picLocks noChangeAspect="1"/>
          </p:cNvPicPr>
          <p:nvPr/>
        </p:nvPicPr>
        <p:blipFill>
          <a:blip r:embed="rId3" cstate="print"/>
          <a:stretch>
            <a:fillRect/>
          </a:stretch>
        </p:blipFill>
        <p:spPr>
          <a:xfrm>
            <a:off x="1219200" y="3505200"/>
            <a:ext cx="2571750" cy="3095625"/>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6" name="Picture 5" descr="use 2.jpg"/>
          <p:cNvPicPr>
            <a:picLocks noChangeAspect="1"/>
          </p:cNvPicPr>
          <p:nvPr/>
        </p:nvPicPr>
        <p:blipFill>
          <a:blip r:embed="rId4" cstate="print"/>
          <a:stretch>
            <a:fillRect/>
          </a:stretch>
        </p:blipFill>
        <p:spPr>
          <a:xfrm>
            <a:off x="4876800" y="3581400"/>
            <a:ext cx="3057525" cy="2857500"/>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09600"/>
            <a:ext cx="9144000" cy="1446550"/>
          </a:xfrm>
          <a:prstGeom prst="rect">
            <a:avLst/>
          </a:prstGeom>
          <a:noFill/>
        </p:spPr>
        <p:txBody>
          <a:bodyPr wrap="square" rtlCol="0">
            <a:spAutoFit/>
          </a:bodyPr>
          <a:lstStyle/>
          <a:p>
            <a:pPr algn="ctr"/>
            <a:r>
              <a:rPr lang="en-US" sz="4400" dirty="0" err="1" smtClean="0"/>
              <a:t>BrR</a:t>
            </a:r>
            <a:r>
              <a:rPr lang="en-US" sz="4400" dirty="0" smtClean="0"/>
              <a:t> </a:t>
            </a:r>
            <a:r>
              <a:rPr lang="en-US" sz="4400" dirty="0" smtClean="0"/>
              <a:t>Software was utilized for 59 out of the 61 deck replacements </a:t>
            </a:r>
            <a:endParaRPr lang="en-US" sz="4400" dirty="0"/>
          </a:p>
        </p:txBody>
      </p:sp>
      <p:sp>
        <p:nvSpPr>
          <p:cNvPr id="4" name="TextBox 3"/>
          <p:cNvSpPr txBox="1"/>
          <p:nvPr/>
        </p:nvSpPr>
        <p:spPr>
          <a:xfrm>
            <a:off x="304800" y="2209800"/>
            <a:ext cx="4818820" cy="646331"/>
          </a:xfrm>
          <a:prstGeom prst="rect">
            <a:avLst/>
          </a:prstGeom>
          <a:noFill/>
        </p:spPr>
        <p:txBody>
          <a:bodyPr wrap="none" rtlCol="0">
            <a:spAutoFit/>
          </a:bodyPr>
          <a:lstStyle/>
          <a:p>
            <a:r>
              <a:rPr lang="en-US" sz="3600" u="sng" dirty="0" smtClean="0"/>
              <a:t>ABP Accomplishments</a:t>
            </a:r>
            <a:endParaRPr lang="en-US" sz="3600" u="sng" dirty="0"/>
          </a:p>
        </p:txBody>
      </p:sp>
      <p:sp>
        <p:nvSpPr>
          <p:cNvPr id="5" name="Rectangle 4"/>
          <p:cNvSpPr/>
          <p:nvPr/>
        </p:nvSpPr>
        <p:spPr>
          <a:xfrm>
            <a:off x="381000" y="3048000"/>
            <a:ext cx="8763000" cy="3785652"/>
          </a:xfrm>
          <a:prstGeom prst="rect">
            <a:avLst/>
          </a:prstGeom>
        </p:spPr>
        <p:txBody>
          <a:bodyPr wrap="square">
            <a:spAutoFit/>
          </a:bodyPr>
          <a:lstStyle/>
          <a:p>
            <a:pPr eaLnBrk="1" hangingPunct="1"/>
            <a:endParaRPr lang="en-US" sz="800" dirty="0" smtClean="0"/>
          </a:p>
          <a:p>
            <a:pPr eaLnBrk="1" hangingPunct="1"/>
            <a:r>
              <a:rPr lang="en-US" sz="3600" dirty="0" smtClean="0"/>
              <a:t>Precast Decks utilizing Accelerated Bridge Construction (ABC)</a:t>
            </a:r>
          </a:p>
          <a:p>
            <a:pPr eaLnBrk="1" hangingPunct="1"/>
            <a:endParaRPr lang="en-US" sz="800" dirty="0" smtClean="0"/>
          </a:p>
          <a:p>
            <a:pPr eaLnBrk="1" hangingPunct="1"/>
            <a:r>
              <a:rPr lang="en-US" sz="3600" dirty="0" smtClean="0"/>
              <a:t>5 Bridges will be completed in 1 weekend</a:t>
            </a:r>
          </a:p>
          <a:p>
            <a:pPr eaLnBrk="1" hangingPunct="1"/>
            <a:endParaRPr lang="en-US" sz="800" dirty="0" smtClean="0"/>
          </a:p>
          <a:p>
            <a:r>
              <a:rPr lang="en-US" sz="3600" dirty="0" smtClean="0"/>
              <a:t>6 Bridges will be completed in &lt; 2 weeks</a:t>
            </a:r>
          </a:p>
          <a:p>
            <a:pPr eaLnBrk="1" hangingPunct="1"/>
            <a:endParaRPr lang="en-US" sz="3600" dirty="0" smtClean="0"/>
          </a:p>
          <a:p>
            <a:pPr eaLnBrk="1" hangingPunct="1"/>
            <a:endParaRPr lang="en-US" sz="360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2" descr="P:\Executive Offices\Temp Data Area - All Office Staff\NY Works Program\NY WORKS PROJECT PHOTOS - ONLY\ABP - Design_Bid_Build Photos\Region 3\Bin 1051091 I-690 Over Crouse Ave W.B. 10-12 Thru 10-16-12\100_1664.JPG"/>
          <p:cNvPicPr>
            <a:picLocks noChangeAspect="1" noChangeArrowheads="1"/>
          </p:cNvPicPr>
          <p:nvPr/>
        </p:nvPicPr>
        <p:blipFill>
          <a:blip r:embed="rId2" cstate="print"/>
          <a:srcRect/>
          <a:stretch>
            <a:fillRect/>
          </a:stretch>
        </p:blipFill>
        <p:spPr bwMode="auto">
          <a:xfrm>
            <a:off x="304800" y="1502724"/>
            <a:ext cx="8458200" cy="505047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2" descr="P:\Executive Offices\Temp Data Area - All Office Staff\NY Works Program\NY WORKS PROJECT PHOTOS - ONLY\ABP - Design_Bid_Build Photos\Region 3\Bin 1051091 I-690 Over Crouse Ave W.B. 10-12 Thru 10-16-12\100_1681.JPG"/>
          <p:cNvPicPr>
            <a:picLocks noChangeAspect="1" noChangeArrowheads="1"/>
          </p:cNvPicPr>
          <p:nvPr/>
        </p:nvPicPr>
        <p:blipFill>
          <a:blip r:embed="rId2" cstate="print"/>
          <a:srcRect/>
          <a:stretch>
            <a:fillRect/>
          </a:stretch>
        </p:blipFill>
        <p:spPr bwMode="auto">
          <a:xfrm>
            <a:off x="762000" y="838200"/>
            <a:ext cx="7620000" cy="5715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2" descr="P:\Executive Offices\Temp Data Area - All Office Staff\NY Works Program\NY WORKS PROJECT PHOTOS - ONLY\ABP - Design_Bid_Build Photos\Region 3\Bin 1051091 I-690 Over Crouse Ave W.B. 10-12 Thru 10-16-12\100_1704.JPG"/>
          <p:cNvPicPr>
            <a:picLocks noChangeAspect="1" noChangeArrowheads="1"/>
          </p:cNvPicPr>
          <p:nvPr/>
        </p:nvPicPr>
        <p:blipFill>
          <a:blip r:embed="rId2" cstate="print"/>
          <a:srcRect/>
          <a:stretch>
            <a:fillRect/>
          </a:stretch>
        </p:blipFill>
        <p:spPr bwMode="auto">
          <a:xfrm>
            <a:off x="838200" y="762000"/>
            <a:ext cx="7620000" cy="5715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2" descr="P:\Executive Offices\Temp Data Area - All Office Staff\NY Works Program\NY WORKS PROJECT PHOTOS - ONLY\ABP - Design_Bid_Build Photos\Region 3\Bin 1051091 I-690 Over Crouse Ave W.B. 10-12 Thru 10-16-12\100_1713.JPG"/>
          <p:cNvPicPr>
            <a:picLocks noChangeAspect="1" noChangeArrowheads="1"/>
          </p:cNvPicPr>
          <p:nvPr/>
        </p:nvPicPr>
        <p:blipFill>
          <a:blip r:embed="rId2" cstate="print"/>
          <a:srcRect/>
          <a:stretch>
            <a:fillRect/>
          </a:stretch>
        </p:blipFill>
        <p:spPr bwMode="auto">
          <a:xfrm>
            <a:off x="838200" y="838200"/>
            <a:ext cx="7620000" cy="5715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5"/>
          <p:cNvSpPr txBox="1">
            <a:spLocks noChangeArrowheads="1"/>
          </p:cNvSpPr>
          <p:nvPr/>
        </p:nvSpPr>
        <p:spPr bwMode="auto">
          <a:xfrm>
            <a:off x="0" y="914400"/>
            <a:ext cx="9144000" cy="6432530"/>
          </a:xfrm>
          <a:prstGeom prst="rect">
            <a:avLst/>
          </a:prstGeom>
          <a:noFill/>
          <a:ln w="9525">
            <a:noFill/>
            <a:miter lim="800000"/>
            <a:headEnd/>
            <a:tailEnd/>
          </a:ln>
        </p:spPr>
        <p:txBody>
          <a:bodyPr wrap="square">
            <a:spAutoFit/>
          </a:bodyPr>
          <a:lstStyle/>
          <a:p>
            <a:r>
              <a:rPr lang="en-US" sz="5400" dirty="0">
                <a:latin typeface="Constantia" pitchFamily="18" charset="0"/>
              </a:rPr>
              <a:t>Agenda</a:t>
            </a:r>
          </a:p>
          <a:p>
            <a:endParaRPr lang="en-US" dirty="0">
              <a:latin typeface="Constantia" pitchFamily="18" charset="0"/>
            </a:endParaRPr>
          </a:p>
          <a:p>
            <a:endParaRPr lang="en-US" sz="1200" dirty="0">
              <a:latin typeface="Constantia" pitchFamily="18" charset="0"/>
            </a:endParaRPr>
          </a:p>
          <a:p>
            <a:r>
              <a:rPr lang="en-US" sz="4000" dirty="0" smtClean="0">
                <a:latin typeface="Constantia" pitchFamily="18" charset="0"/>
              </a:rPr>
              <a:t>  -What is New York Works - Accelerated    </a:t>
            </a:r>
          </a:p>
          <a:p>
            <a:r>
              <a:rPr lang="en-US" sz="4000" dirty="0" smtClean="0">
                <a:latin typeface="Constantia" pitchFamily="18" charset="0"/>
              </a:rPr>
              <a:t>    Bridge Program?</a:t>
            </a:r>
          </a:p>
          <a:p>
            <a:endParaRPr lang="en-US" sz="800" dirty="0" smtClean="0">
              <a:latin typeface="Constantia" pitchFamily="18" charset="0"/>
            </a:endParaRPr>
          </a:p>
          <a:p>
            <a:r>
              <a:rPr lang="en-US" sz="4000" dirty="0" smtClean="0">
                <a:latin typeface="Constantia" pitchFamily="18" charset="0"/>
              </a:rPr>
              <a:t>  -Goals of Accelerated Bridge Program </a:t>
            </a:r>
          </a:p>
          <a:p>
            <a:endParaRPr lang="en-US" sz="800" dirty="0" smtClean="0">
              <a:latin typeface="Constantia" pitchFamily="18" charset="0"/>
            </a:endParaRPr>
          </a:p>
          <a:p>
            <a:r>
              <a:rPr lang="en-US" sz="4000" dirty="0" smtClean="0">
                <a:latin typeface="Constantia" pitchFamily="18" charset="0"/>
              </a:rPr>
              <a:t>  -How did we accomplish the work in   </a:t>
            </a:r>
          </a:p>
          <a:p>
            <a:r>
              <a:rPr lang="en-US" sz="4000" dirty="0" smtClean="0">
                <a:latin typeface="Constantia" pitchFamily="18" charset="0"/>
              </a:rPr>
              <a:t>    such a short time? </a:t>
            </a:r>
          </a:p>
          <a:p>
            <a:r>
              <a:rPr lang="en-US" sz="4000" dirty="0" smtClean="0">
                <a:latin typeface="Constantia" pitchFamily="18" charset="0"/>
              </a:rPr>
              <a:t>  </a:t>
            </a:r>
            <a:endParaRPr lang="en-US" sz="4000" dirty="0">
              <a:latin typeface="Constantia" pitchFamily="18" charset="0"/>
            </a:endParaRPr>
          </a:p>
          <a:p>
            <a:endParaRPr lang="en-US" sz="4000" dirty="0">
              <a:latin typeface="Constantia" pitchFamily="18" charset="0"/>
            </a:endParaRPr>
          </a:p>
          <a:p>
            <a:endParaRPr lang="en-US" sz="3200" dirty="0">
              <a:latin typeface="Constantia"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2" descr="P:\Executive Offices\Temp Data Area - All Office Staff\NY Works Program\NY WORKS PROJECT PHOTOS - ONLY\ABP - Design_Bid_Build Photos\Region 3\Bin 1051091 I-690 Over Crouse Ave W.B. 10-12 Thru 10-16-12\100_1746.JPG"/>
          <p:cNvPicPr>
            <a:picLocks noChangeAspect="1" noChangeArrowheads="1"/>
          </p:cNvPicPr>
          <p:nvPr/>
        </p:nvPicPr>
        <p:blipFill>
          <a:blip r:embed="rId2" cstate="print"/>
          <a:srcRect/>
          <a:stretch>
            <a:fillRect/>
          </a:stretch>
        </p:blipFill>
        <p:spPr bwMode="auto">
          <a:xfrm>
            <a:off x="762000" y="571500"/>
            <a:ext cx="7620000" cy="5715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2" descr="P:\Executive Offices\Temp Data Area - All Office Staff\NY Works Program\NY WORKS PROJECT PHOTOS - ONLY\ABP - Design_Bid_Build Photos\Region 3\Bin 1051091 I-690 Over Crouse Ave W.B. 10-12 Thru 10-16-12\100_1760.JPG"/>
          <p:cNvPicPr>
            <a:picLocks noChangeAspect="1" noChangeArrowheads="1"/>
          </p:cNvPicPr>
          <p:nvPr/>
        </p:nvPicPr>
        <p:blipFill>
          <a:blip r:embed="rId2" cstate="print"/>
          <a:srcRect/>
          <a:stretch>
            <a:fillRect/>
          </a:stretch>
        </p:blipFill>
        <p:spPr bwMode="auto">
          <a:xfrm>
            <a:off x="762000" y="571500"/>
            <a:ext cx="7620000" cy="5715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2" descr="P:\Executive Offices\Temp Data Area - All Office Staff\NY Works Program\NY WORKS PROJECT PHOTOS - ONLY\ABP - Design_Bid_Build Photos\Region 3\Bin 1051091 I-690 Over Crouse Ave W.B. 10-12 Thru 10-16-12\100_1801.JPG"/>
          <p:cNvPicPr>
            <a:picLocks noChangeAspect="1" noChangeArrowheads="1"/>
          </p:cNvPicPr>
          <p:nvPr/>
        </p:nvPicPr>
        <p:blipFill>
          <a:blip r:embed="rId2" cstate="print"/>
          <a:srcRect/>
          <a:stretch>
            <a:fillRect/>
          </a:stretch>
        </p:blipFill>
        <p:spPr bwMode="auto">
          <a:xfrm>
            <a:off x="762000" y="571500"/>
            <a:ext cx="7620000" cy="5715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2" descr="P:\Executive Offices\Temp Data Area - All Office Staff\NY Works Program\NY WORKS PROJECT PHOTOS - ONLY\ABP - Design_Bid_Build Photos\Region 3\Bin 1051091 I-690 Over Crouse Ave W.B. 10-12 Thru 10-16-12\100_1815.JPG"/>
          <p:cNvPicPr>
            <a:picLocks noChangeAspect="1" noChangeArrowheads="1"/>
          </p:cNvPicPr>
          <p:nvPr/>
        </p:nvPicPr>
        <p:blipFill>
          <a:blip r:embed="rId2" cstate="print"/>
          <a:srcRect/>
          <a:stretch>
            <a:fillRect/>
          </a:stretch>
        </p:blipFill>
        <p:spPr bwMode="auto">
          <a:xfrm>
            <a:off x="762000" y="571500"/>
            <a:ext cx="7620000" cy="5715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p:cNvSpPr txBox="1">
            <a:spLocks noChangeArrowheads="1"/>
          </p:cNvSpPr>
          <p:nvPr/>
        </p:nvSpPr>
        <p:spPr bwMode="auto">
          <a:xfrm>
            <a:off x="0" y="457200"/>
            <a:ext cx="9144000" cy="769441"/>
          </a:xfrm>
          <a:prstGeom prst="rect">
            <a:avLst/>
          </a:prstGeom>
          <a:noFill/>
          <a:ln w="9525">
            <a:noFill/>
            <a:miter lim="800000"/>
            <a:headEnd/>
            <a:tailEnd/>
          </a:ln>
        </p:spPr>
        <p:txBody>
          <a:bodyPr wrap="square">
            <a:spAutoFit/>
          </a:bodyPr>
          <a:lstStyle/>
          <a:p>
            <a:pPr algn="ctr"/>
            <a:r>
              <a:rPr lang="en-US" sz="4400" u="sng" dirty="0" smtClean="0"/>
              <a:t>Improved Load Ratings - 45 Bridges</a:t>
            </a:r>
            <a:endParaRPr lang="en-US" sz="4400" u="sng" dirty="0"/>
          </a:p>
        </p:txBody>
      </p:sp>
      <p:sp>
        <p:nvSpPr>
          <p:cNvPr id="12292" name="TextBox 6"/>
          <p:cNvSpPr txBox="1">
            <a:spLocks noChangeArrowheads="1"/>
          </p:cNvSpPr>
          <p:nvPr/>
        </p:nvSpPr>
        <p:spPr bwMode="auto">
          <a:xfrm>
            <a:off x="381000" y="5257800"/>
            <a:ext cx="8763000" cy="1570038"/>
          </a:xfrm>
          <a:prstGeom prst="rect">
            <a:avLst/>
          </a:prstGeom>
          <a:noFill/>
          <a:ln w="9525">
            <a:noFill/>
            <a:miter lim="800000"/>
            <a:headEnd/>
            <a:tailEnd/>
          </a:ln>
        </p:spPr>
        <p:txBody>
          <a:bodyPr>
            <a:spAutoFit/>
          </a:bodyPr>
          <a:lstStyle/>
          <a:p>
            <a:r>
              <a:rPr lang="en-US" sz="2400"/>
              <a:t>Route 22 over Dill Brook,</a:t>
            </a:r>
          </a:p>
          <a:p>
            <a:r>
              <a:rPr lang="en-US" sz="2400"/>
              <a:t>Petersburg, NY</a:t>
            </a:r>
          </a:p>
          <a:p>
            <a:r>
              <a:rPr lang="en-US" sz="2400"/>
              <a:t>Bridge Length = 38 feet</a:t>
            </a:r>
          </a:p>
          <a:p>
            <a:r>
              <a:rPr lang="en-US" sz="2400"/>
              <a:t>Deck Area =  170 square yards</a:t>
            </a:r>
          </a:p>
        </p:txBody>
      </p:sp>
      <p:pic>
        <p:nvPicPr>
          <p:cNvPr id="12293" name="Picture 4"/>
          <p:cNvPicPr>
            <a:picLocks noChangeAspect="1" noChangeArrowheads="1"/>
          </p:cNvPicPr>
          <p:nvPr/>
        </p:nvPicPr>
        <p:blipFill>
          <a:blip r:embed="rId3" cstate="print"/>
          <a:srcRect/>
          <a:stretch>
            <a:fillRect/>
          </a:stretch>
        </p:blipFill>
        <p:spPr bwMode="auto">
          <a:xfrm>
            <a:off x="3886200" y="2819400"/>
            <a:ext cx="5014913" cy="3563938"/>
          </a:xfrm>
          <a:prstGeom prst="roundRect">
            <a:avLst/>
          </a:prstGeom>
          <a:noFill/>
          <a:ln w="9525">
            <a:noFill/>
            <a:miter lim="800000"/>
            <a:headEnd/>
            <a:tailEnd/>
          </a:ln>
        </p:spPr>
      </p:pic>
      <p:pic>
        <p:nvPicPr>
          <p:cNvPr id="12294" name="Picture 3"/>
          <p:cNvPicPr>
            <a:picLocks noChangeAspect="1" noChangeArrowheads="1"/>
          </p:cNvPicPr>
          <p:nvPr/>
        </p:nvPicPr>
        <p:blipFill>
          <a:blip r:embed="rId4" cstate="print"/>
          <a:srcRect/>
          <a:stretch>
            <a:fillRect/>
          </a:stretch>
        </p:blipFill>
        <p:spPr bwMode="auto">
          <a:xfrm>
            <a:off x="152400" y="1524000"/>
            <a:ext cx="4984750" cy="3552825"/>
          </a:xfrm>
          <a:prstGeom prst="roundRect">
            <a:avLst/>
          </a:prstGeom>
          <a:noFill/>
          <a:ln w="9525">
            <a:noFill/>
            <a:miter lim="800000"/>
            <a:headEnd/>
            <a:tailEnd/>
          </a:ln>
        </p:spPr>
      </p:pic>
      <p:sp>
        <p:nvSpPr>
          <p:cNvPr id="7" name="TextBox 6"/>
          <p:cNvSpPr txBox="1"/>
          <p:nvPr/>
        </p:nvSpPr>
        <p:spPr>
          <a:xfrm>
            <a:off x="5334000" y="1371600"/>
            <a:ext cx="3498073" cy="1200329"/>
          </a:xfrm>
          <a:prstGeom prst="rect">
            <a:avLst/>
          </a:prstGeom>
          <a:noFill/>
        </p:spPr>
        <p:txBody>
          <a:bodyPr wrap="none" rtlCol="0">
            <a:spAutoFit/>
          </a:bodyPr>
          <a:lstStyle/>
          <a:p>
            <a:r>
              <a:rPr lang="en-US" sz="2400" b="1" dirty="0" smtClean="0"/>
              <a:t>Added Shear Studs </a:t>
            </a:r>
          </a:p>
          <a:p>
            <a:r>
              <a:rPr lang="en-US" sz="2400" b="1" dirty="0" smtClean="0"/>
              <a:t>Load rating went from </a:t>
            </a:r>
          </a:p>
          <a:p>
            <a:r>
              <a:rPr lang="en-US" sz="2400" b="1" dirty="0" smtClean="0"/>
              <a:t>HS9.7 to HS 20.6</a:t>
            </a:r>
            <a:endParaRPr lang="en-US" sz="2400"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0" y="457200"/>
            <a:ext cx="9144000" cy="769441"/>
          </a:xfrm>
          <a:prstGeom prst="rect">
            <a:avLst/>
          </a:prstGeom>
          <a:noFill/>
          <a:ln w="9525">
            <a:noFill/>
            <a:miter lim="800000"/>
            <a:headEnd/>
            <a:tailEnd/>
          </a:ln>
        </p:spPr>
        <p:txBody>
          <a:bodyPr>
            <a:spAutoFit/>
          </a:bodyPr>
          <a:lstStyle/>
          <a:p>
            <a:pPr algn="ctr"/>
            <a:r>
              <a:rPr lang="en-US" sz="4400" u="sng" dirty="0" smtClean="0"/>
              <a:t>ABP Accomplishments</a:t>
            </a:r>
            <a:endParaRPr lang="en-US" sz="4400" u="sng" dirty="0"/>
          </a:p>
        </p:txBody>
      </p:sp>
      <p:pic>
        <p:nvPicPr>
          <p:cNvPr id="11268" name="Picture 5" descr="800px-Congress_Street_Bridge.jpg"/>
          <p:cNvPicPr>
            <a:picLocks noChangeAspect="1"/>
          </p:cNvPicPr>
          <p:nvPr/>
        </p:nvPicPr>
        <p:blipFill>
          <a:blip r:embed="rId3" cstate="print"/>
          <a:srcRect/>
          <a:stretch>
            <a:fillRect/>
          </a:stretch>
        </p:blipFill>
        <p:spPr bwMode="auto">
          <a:xfrm>
            <a:off x="228600" y="1600200"/>
            <a:ext cx="6453188" cy="3508375"/>
          </a:xfrm>
          <a:prstGeom prst="roundRect">
            <a:avLst/>
          </a:prstGeom>
          <a:noFill/>
          <a:ln w="9525">
            <a:noFill/>
            <a:miter lim="800000"/>
            <a:headEnd/>
            <a:tailEnd/>
          </a:ln>
        </p:spPr>
      </p:pic>
      <p:sp>
        <p:nvSpPr>
          <p:cNvPr id="11269" name="TextBox 6"/>
          <p:cNvSpPr txBox="1">
            <a:spLocks noChangeArrowheads="1"/>
          </p:cNvSpPr>
          <p:nvPr/>
        </p:nvSpPr>
        <p:spPr bwMode="auto">
          <a:xfrm>
            <a:off x="152400" y="5181600"/>
            <a:ext cx="6515100" cy="1938338"/>
          </a:xfrm>
          <a:prstGeom prst="rect">
            <a:avLst/>
          </a:prstGeom>
          <a:noFill/>
          <a:ln w="9525">
            <a:noFill/>
            <a:miter lim="800000"/>
            <a:headEnd/>
            <a:tailEnd/>
          </a:ln>
        </p:spPr>
        <p:txBody>
          <a:bodyPr wrap="none">
            <a:spAutoFit/>
          </a:bodyPr>
          <a:lstStyle/>
          <a:p>
            <a:r>
              <a:rPr lang="en-US" sz="2400"/>
              <a:t>Congress Street Bridge in Troy, NY</a:t>
            </a:r>
          </a:p>
          <a:p>
            <a:r>
              <a:rPr lang="en-US" sz="2400"/>
              <a:t>Bridge Length = 1410 feet</a:t>
            </a:r>
          </a:p>
          <a:p>
            <a:r>
              <a:rPr lang="en-US" sz="2400"/>
              <a:t>Deck Area = 12,716 square yards</a:t>
            </a:r>
          </a:p>
          <a:p>
            <a:r>
              <a:rPr lang="en-US" sz="2400"/>
              <a:t>Crosses I-787, Hudson River, and Front Street</a:t>
            </a:r>
          </a:p>
          <a:p>
            <a:endParaRPr lang="en-US" sz="2400"/>
          </a:p>
        </p:txBody>
      </p:sp>
      <p:pic>
        <p:nvPicPr>
          <p:cNvPr id="11270" name="Picture 7" descr="628x471.jpg"/>
          <p:cNvPicPr>
            <a:picLocks noChangeAspect="1"/>
          </p:cNvPicPr>
          <p:nvPr/>
        </p:nvPicPr>
        <p:blipFill>
          <a:blip r:embed="rId4" cstate="print"/>
          <a:srcRect/>
          <a:stretch>
            <a:fillRect/>
          </a:stretch>
        </p:blipFill>
        <p:spPr bwMode="auto">
          <a:xfrm>
            <a:off x="5257800" y="1752600"/>
            <a:ext cx="3705225" cy="4486275"/>
          </a:xfrm>
          <a:prstGeom prst="roundRect">
            <a:avLst/>
          </a:prstGeom>
          <a:noFill/>
          <a:ln w="9525">
            <a:noFill/>
            <a:miter lim="800000"/>
            <a:headEnd/>
            <a:tailEnd/>
          </a:ln>
        </p:spPr>
      </p:pic>
      <p:sp>
        <p:nvSpPr>
          <p:cNvPr id="7" name="TextBox 6"/>
          <p:cNvSpPr txBox="1"/>
          <p:nvPr/>
        </p:nvSpPr>
        <p:spPr>
          <a:xfrm>
            <a:off x="5486400" y="5638800"/>
            <a:ext cx="3175869" cy="461665"/>
          </a:xfrm>
          <a:prstGeom prst="rect">
            <a:avLst/>
          </a:prstGeom>
          <a:noFill/>
        </p:spPr>
        <p:txBody>
          <a:bodyPr wrap="none" rtlCol="0">
            <a:spAutoFit/>
          </a:bodyPr>
          <a:lstStyle/>
          <a:p>
            <a:r>
              <a:rPr lang="en-US" sz="2400" b="1" dirty="0" smtClean="0">
                <a:solidFill>
                  <a:schemeClr val="bg1"/>
                </a:solidFill>
              </a:rPr>
              <a:t>Region 1, Contract 2</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441132"/>
            <a:ext cx="8915400" cy="5416868"/>
          </a:xfrm>
          <a:prstGeom prst="rect">
            <a:avLst/>
          </a:prstGeom>
        </p:spPr>
        <p:txBody>
          <a:bodyPr wrap="square">
            <a:spAutoFit/>
          </a:bodyPr>
          <a:lstStyle/>
          <a:p>
            <a:pPr eaLnBrk="1" hangingPunct="1"/>
            <a:endParaRPr lang="en-US" sz="800" dirty="0" smtClean="0"/>
          </a:p>
          <a:p>
            <a:pPr eaLnBrk="1" hangingPunct="1"/>
            <a:r>
              <a:rPr lang="en-US" sz="3600" dirty="0" smtClean="0"/>
              <a:t>104 Jointless Abutments</a:t>
            </a:r>
          </a:p>
          <a:p>
            <a:pPr eaLnBrk="1" hangingPunct="1"/>
            <a:endParaRPr lang="en-US" sz="800" dirty="0" smtClean="0"/>
          </a:p>
          <a:p>
            <a:pPr eaLnBrk="1" hangingPunct="1"/>
            <a:r>
              <a:rPr lang="en-US" sz="3600" dirty="0" smtClean="0"/>
              <a:t>21 Bridges Utilizing Stainless Steel Deck Reinforcement</a:t>
            </a:r>
          </a:p>
          <a:p>
            <a:pPr eaLnBrk="1" hangingPunct="1"/>
            <a:endParaRPr lang="en-US" sz="800" dirty="0" smtClean="0"/>
          </a:p>
          <a:p>
            <a:pPr eaLnBrk="1" hangingPunct="1"/>
            <a:r>
              <a:rPr lang="en-US" sz="3600" dirty="0" smtClean="0"/>
              <a:t>20 Bridges where Scuppers are completely Removed</a:t>
            </a:r>
          </a:p>
          <a:p>
            <a:pPr eaLnBrk="1" hangingPunct="1"/>
            <a:endParaRPr lang="en-US" sz="800" dirty="0" smtClean="0"/>
          </a:p>
          <a:p>
            <a:pPr eaLnBrk="1" hangingPunct="1"/>
            <a:r>
              <a:rPr lang="en-US" sz="3600" dirty="0" smtClean="0"/>
              <a:t>¾ Million SF of Deck Area</a:t>
            </a:r>
          </a:p>
          <a:p>
            <a:pPr eaLnBrk="1" hangingPunct="1"/>
            <a:endParaRPr lang="en-US" sz="800" dirty="0" smtClean="0"/>
          </a:p>
          <a:p>
            <a:pPr eaLnBrk="1" hangingPunct="1"/>
            <a:r>
              <a:rPr lang="en-US" sz="3600" dirty="0" smtClean="0"/>
              <a:t>3 Bridges with Light Weight Deck and Barriers</a:t>
            </a:r>
          </a:p>
          <a:p>
            <a:pPr eaLnBrk="1" hangingPunct="1"/>
            <a:endParaRPr lang="en-US" dirty="0" smtClean="0"/>
          </a:p>
        </p:txBody>
      </p:sp>
      <p:sp>
        <p:nvSpPr>
          <p:cNvPr id="6" name="TextBox 1"/>
          <p:cNvSpPr txBox="1">
            <a:spLocks noChangeArrowheads="1"/>
          </p:cNvSpPr>
          <p:nvPr/>
        </p:nvSpPr>
        <p:spPr bwMode="auto">
          <a:xfrm>
            <a:off x="0" y="685800"/>
            <a:ext cx="9144000" cy="769441"/>
          </a:xfrm>
          <a:prstGeom prst="rect">
            <a:avLst/>
          </a:prstGeom>
          <a:noFill/>
          <a:ln w="9525">
            <a:noFill/>
            <a:miter lim="800000"/>
            <a:headEnd/>
            <a:tailEnd/>
          </a:ln>
        </p:spPr>
        <p:txBody>
          <a:bodyPr>
            <a:spAutoFit/>
          </a:bodyPr>
          <a:lstStyle/>
          <a:p>
            <a:pPr algn="ctr"/>
            <a:r>
              <a:rPr lang="en-US" sz="4400" u="sng" dirty="0" smtClean="0"/>
              <a:t>ABP Accomplishments</a:t>
            </a:r>
            <a:endParaRPr lang="en-US" sz="4400" u="sng"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5"/>
          <p:cNvSpPr txBox="1">
            <a:spLocks noChangeArrowheads="1"/>
          </p:cNvSpPr>
          <p:nvPr/>
        </p:nvSpPr>
        <p:spPr bwMode="auto">
          <a:xfrm>
            <a:off x="533400" y="914400"/>
            <a:ext cx="8839200" cy="830997"/>
          </a:xfrm>
          <a:prstGeom prst="rect">
            <a:avLst/>
          </a:prstGeom>
          <a:noFill/>
          <a:ln w="9525">
            <a:noFill/>
            <a:miter lim="800000"/>
            <a:headEnd/>
            <a:tailEnd/>
          </a:ln>
        </p:spPr>
        <p:txBody>
          <a:bodyPr wrap="square">
            <a:spAutoFit/>
          </a:bodyPr>
          <a:lstStyle/>
          <a:p>
            <a:r>
              <a:rPr lang="en-US" sz="4800" dirty="0" smtClean="0">
                <a:solidFill>
                  <a:prstClr val="white"/>
                </a:solidFill>
                <a:latin typeface="Constantia" pitchFamily="18" charset="0"/>
              </a:rPr>
              <a:t>Summary</a:t>
            </a:r>
          </a:p>
        </p:txBody>
      </p:sp>
      <p:pic>
        <p:nvPicPr>
          <p:cNvPr id="3" name="Picture 2" descr="finish 22 over east creek R1 C2.JPG"/>
          <p:cNvPicPr>
            <a:picLocks noChangeAspect="1"/>
          </p:cNvPicPr>
          <p:nvPr/>
        </p:nvPicPr>
        <p:blipFill>
          <a:blip r:embed="rId2" cstate="print"/>
          <a:stretch>
            <a:fillRect/>
          </a:stretch>
        </p:blipFill>
        <p:spPr>
          <a:xfrm>
            <a:off x="228600" y="4114800"/>
            <a:ext cx="4062371" cy="2438398"/>
          </a:xfrm>
          <a:prstGeom prst="rect">
            <a:avLst/>
          </a:prstGeom>
          <a:ln>
            <a:noFill/>
          </a:ln>
          <a:effectLst>
            <a:softEdge rad="112500"/>
          </a:effectLst>
        </p:spPr>
      </p:pic>
      <p:sp>
        <p:nvSpPr>
          <p:cNvPr id="4" name="TextBox 3"/>
          <p:cNvSpPr txBox="1"/>
          <p:nvPr/>
        </p:nvSpPr>
        <p:spPr>
          <a:xfrm>
            <a:off x="227585" y="1828800"/>
            <a:ext cx="8916415" cy="1938992"/>
          </a:xfrm>
          <a:prstGeom prst="rect">
            <a:avLst/>
          </a:prstGeom>
          <a:noFill/>
        </p:spPr>
        <p:txBody>
          <a:bodyPr wrap="square" rtlCol="0">
            <a:spAutoFit/>
          </a:bodyPr>
          <a:lstStyle/>
          <a:p>
            <a:pPr marL="514350" indent="-514350">
              <a:buAutoNum type="arabicPeriod"/>
            </a:pPr>
            <a:r>
              <a:rPr lang="en-US" sz="4000" dirty="0" smtClean="0">
                <a:latin typeface="Constantia" pitchFamily="18" charset="0"/>
              </a:rPr>
              <a:t>Used a proposal only format.</a:t>
            </a:r>
          </a:p>
          <a:p>
            <a:pPr marL="514350" indent="-514350">
              <a:buAutoNum type="arabicPeriod"/>
            </a:pPr>
            <a:r>
              <a:rPr lang="en-US" sz="4000" dirty="0" smtClean="0">
                <a:latin typeface="Constantia" pitchFamily="18" charset="0"/>
              </a:rPr>
              <a:t>Designers utilized existing </a:t>
            </a:r>
            <a:r>
              <a:rPr lang="en-US" sz="4000" dirty="0" err="1" smtClean="0">
                <a:latin typeface="Constantia" pitchFamily="18" charset="0"/>
              </a:rPr>
              <a:t>BrR</a:t>
            </a:r>
            <a:r>
              <a:rPr lang="en-US" sz="4000" dirty="0" smtClean="0">
                <a:latin typeface="Constantia" pitchFamily="18" charset="0"/>
              </a:rPr>
              <a:t> </a:t>
            </a:r>
            <a:r>
              <a:rPr lang="en-US" sz="4000" dirty="0" smtClean="0">
                <a:latin typeface="Constantia" pitchFamily="18" charset="0"/>
              </a:rPr>
              <a:t>files</a:t>
            </a:r>
          </a:p>
          <a:p>
            <a:pPr marL="514350" indent="-514350">
              <a:buFontTx/>
              <a:buAutoNum type="arabicPeriod"/>
            </a:pPr>
            <a:r>
              <a:rPr lang="en-US" sz="4000" dirty="0" smtClean="0">
                <a:latin typeface="Constantia" pitchFamily="18" charset="0"/>
              </a:rPr>
              <a:t>Utilized most efficient design staff</a:t>
            </a:r>
            <a:endParaRPr lang="en-US" sz="4000" dirty="0"/>
          </a:p>
        </p:txBody>
      </p:sp>
      <p:pic>
        <p:nvPicPr>
          <p:cNvPr id="5" name="Picture 4" descr="finish I86 over BHRR R6 C5.jpg"/>
          <p:cNvPicPr>
            <a:picLocks noChangeAspect="1"/>
          </p:cNvPicPr>
          <p:nvPr/>
        </p:nvPicPr>
        <p:blipFill>
          <a:blip r:embed="rId3" cstate="print"/>
          <a:stretch>
            <a:fillRect/>
          </a:stretch>
        </p:blipFill>
        <p:spPr>
          <a:xfrm>
            <a:off x="4724398" y="4114800"/>
            <a:ext cx="4065110" cy="244144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5800"/>
            <a:ext cx="9144000" cy="1938992"/>
          </a:xfrm>
          <a:prstGeom prst="rect">
            <a:avLst/>
          </a:prstGeom>
          <a:noFill/>
        </p:spPr>
        <p:txBody>
          <a:bodyPr wrap="square" rtlCol="0">
            <a:spAutoFit/>
          </a:bodyPr>
          <a:lstStyle/>
          <a:p>
            <a:pPr algn="ctr"/>
            <a:r>
              <a:rPr lang="en-US" sz="4000" dirty="0" err="1" smtClean="0"/>
              <a:t>BrR</a:t>
            </a:r>
            <a:r>
              <a:rPr lang="en-US" sz="4000" dirty="0" smtClean="0"/>
              <a:t> Software</a:t>
            </a:r>
            <a:r>
              <a:rPr lang="en-US" sz="4000" dirty="0" smtClean="0"/>
              <a:t> </a:t>
            </a:r>
            <a:r>
              <a:rPr lang="en-US" sz="4000" dirty="0" smtClean="0"/>
              <a:t>could not be utilized for Steel Arch Bridge – I87 over Mohawk River</a:t>
            </a:r>
            <a:endParaRPr lang="en-US" sz="4000" dirty="0"/>
          </a:p>
        </p:txBody>
      </p:sp>
      <p:pic>
        <p:nvPicPr>
          <p:cNvPr id="3" name="Picture 2" descr="800px-Thaddeus_Kosciusko_Bridge_Albany_Summer.jpg"/>
          <p:cNvPicPr>
            <a:picLocks noChangeAspect="1"/>
          </p:cNvPicPr>
          <p:nvPr/>
        </p:nvPicPr>
        <p:blipFill>
          <a:blip r:embed="rId2" cstate="print"/>
          <a:stretch>
            <a:fillRect/>
          </a:stretch>
        </p:blipFill>
        <p:spPr>
          <a:xfrm>
            <a:off x="1447800" y="1981200"/>
            <a:ext cx="6172200" cy="4629150"/>
          </a:xfrm>
          <a:prstGeom prst="round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2" descr="P:\Executive Offices\Temp Data Area - All Office Staff\NY Works Program\NY WORKS PROJECT PHOTOS - ONLY\ABP - Design_Bid_Build Photos\Region 1 - Twin Bridge\I-87 NB over Mohawk River Albany County (Twin Bridge)\Construction\Twins Project 1-3 061.jpg"/>
          <p:cNvPicPr>
            <a:picLocks noChangeAspect="1" noChangeArrowheads="1"/>
          </p:cNvPicPr>
          <p:nvPr/>
        </p:nvPicPr>
        <p:blipFill>
          <a:blip r:embed="rId2" cstate="print"/>
          <a:srcRect/>
          <a:stretch>
            <a:fillRect/>
          </a:stretch>
        </p:blipFill>
        <p:spPr bwMode="auto">
          <a:xfrm>
            <a:off x="731520" y="914400"/>
            <a:ext cx="7553809" cy="5665787"/>
          </a:xfrm>
          <a:prstGeom prst="round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43050"/>
          </a:xfrm>
          <a:solidFill>
            <a:schemeClr val="tx1">
              <a:alpha val="0"/>
            </a:schemeClr>
          </a:solidFill>
        </p:spPr>
        <p:txBody>
          <a:bodyPr rtlCol="0">
            <a:normAutofit/>
          </a:bodyPr>
          <a:lstStyle/>
          <a:p>
            <a:pPr eaLnBrk="1" fontAlgn="auto" hangingPunct="1">
              <a:spcAft>
                <a:spcPts val="0"/>
              </a:spcAft>
              <a:defRPr/>
            </a:pPr>
            <a:r>
              <a:rPr lang="en-US" sz="6000" b="1" dirty="0" smtClean="0">
                <a:solidFill>
                  <a:schemeClr val="tx1"/>
                </a:solidFill>
                <a:latin typeface="Arial" pitchFamily="34" charset="0"/>
                <a:cs typeface="Arial" pitchFamily="34" charset="0"/>
              </a:rPr>
              <a:t>NY Works Program</a:t>
            </a:r>
          </a:p>
        </p:txBody>
      </p:sp>
      <p:sp>
        <p:nvSpPr>
          <p:cNvPr id="2051" name="Content Placeholder 2"/>
          <p:cNvSpPr>
            <a:spLocks noGrp="1"/>
          </p:cNvSpPr>
          <p:nvPr>
            <p:ph idx="1"/>
          </p:nvPr>
        </p:nvSpPr>
        <p:spPr>
          <a:xfrm>
            <a:off x="457200" y="1935163"/>
            <a:ext cx="8458200" cy="4922837"/>
          </a:xfrm>
        </p:spPr>
        <p:txBody>
          <a:bodyPr rtlCol="0">
            <a:normAutofit/>
          </a:bodyPr>
          <a:lstStyle/>
          <a:p>
            <a:pPr eaLnBrk="1" fontAlgn="auto" hangingPunct="1">
              <a:spcAft>
                <a:spcPts val="0"/>
              </a:spcAft>
              <a:buFont typeface="Wingdings" pitchFamily="2" charset="2"/>
              <a:buChar char="v"/>
              <a:defRPr/>
            </a:pPr>
            <a:r>
              <a:rPr lang="en-US" sz="2800" b="1" dirty="0" smtClean="0">
                <a:latin typeface="Arial" charset="0"/>
                <a:cs typeface="Arial" charset="0"/>
              </a:rPr>
              <a:t>Accelerated Bridge Program (ABP)</a:t>
            </a:r>
          </a:p>
          <a:p>
            <a:pPr lvl="1" eaLnBrk="1" fontAlgn="auto" hangingPunct="1">
              <a:spcAft>
                <a:spcPts val="0"/>
              </a:spcAft>
              <a:buFont typeface="Wingdings" pitchFamily="2" charset="2"/>
              <a:buChar char="Ø"/>
              <a:defRPr/>
            </a:pPr>
            <a:r>
              <a:rPr lang="en-US" dirty="0" smtClean="0">
                <a:latin typeface="Arial" charset="0"/>
                <a:cs typeface="Arial" charset="0"/>
              </a:rPr>
              <a:t>Phase 1A Design/Bid/Build</a:t>
            </a:r>
          </a:p>
          <a:p>
            <a:pPr lvl="1" eaLnBrk="1" fontAlgn="auto" hangingPunct="1">
              <a:spcAft>
                <a:spcPts val="0"/>
              </a:spcAft>
              <a:buFont typeface="Wingdings" pitchFamily="2" charset="2"/>
              <a:buChar char="Ø"/>
              <a:defRPr/>
            </a:pPr>
            <a:r>
              <a:rPr lang="en-US" dirty="0" smtClean="0">
                <a:latin typeface="Arial" charset="0"/>
                <a:cs typeface="Arial" charset="0"/>
              </a:rPr>
              <a:t>Phase 1B Design/Build</a:t>
            </a:r>
          </a:p>
          <a:p>
            <a:pPr lvl="1" eaLnBrk="1" fontAlgn="auto" hangingPunct="1">
              <a:spcAft>
                <a:spcPts val="0"/>
              </a:spcAft>
              <a:buFont typeface="Arial" charset="0"/>
              <a:buNone/>
              <a:defRPr/>
            </a:pPr>
            <a:endParaRPr lang="en-US" dirty="0" smtClean="0">
              <a:latin typeface="Arial" charset="0"/>
              <a:cs typeface="Arial" charset="0"/>
            </a:endParaRPr>
          </a:p>
          <a:p>
            <a:pPr eaLnBrk="1" fontAlgn="auto" hangingPunct="1">
              <a:spcAft>
                <a:spcPts val="0"/>
              </a:spcAft>
              <a:buFont typeface="Wingdings" pitchFamily="2" charset="2"/>
              <a:buChar char="v"/>
              <a:defRPr/>
            </a:pPr>
            <a:r>
              <a:rPr lang="en-US" sz="2800" b="1" dirty="0" smtClean="0">
                <a:latin typeface="Arial" charset="0"/>
                <a:cs typeface="Arial" charset="0"/>
              </a:rPr>
              <a:t>Accelerated Pavement Program</a:t>
            </a:r>
          </a:p>
          <a:p>
            <a:pPr lvl="1" eaLnBrk="1" fontAlgn="auto" hangingPunct="1">
              <a:spcAft>
                <a:spcPts val="0"/>
              </a:spcAft>
              <a:buFont typeface="Arial" charset="0"/>
              <a:buNone/>
              <a:defRPr/>
            </a:pPr>
            <a:endParaRPr lang="en-US" sz="1000" dirty="0" smtClean="0">
              <a:latin typeface="Arial" charset="0"/>
              <a:cs typeface="Arial" charset="0"/>
            </a:endParaRPr>
          </a:p>
          <a:p>
            <a:pPr eaLnBrk="1" fontAlgn="auto" hangingPunct="1">
              <a:spcAft>
                <a:spcPts val="0"/>
              </a:spcAft>
              <a:buFont typeface="Wingdings" pitchFamily="2" charset="2"/>
              <a:buChar char="v"/>
              <a:defRPr/>
            </a:pPr>
            <a:r>
              <a:rPr lang="en-US" sz="2800" b="1" dirty="0" smtClean="0">
                <a:latin typeface="Arial" charset="0"/>
                <a:cs typeface="Arial" charset="0"/>
              </a:rPr>
              <a:t>Signature </a:t>
            </a:r>
            <a:r>
              <a:rPr lang="en-US" sz="2800" b="1" smtClean="0">
                <a:latin typeface="Arial" charset="0"/>
                <a:cs typeface="Arial" charset="0"/>
              </a:rPr>
              <a:t>Projects Program</a:t>
            </a:r>
            <a:endParaRPr lang="en-US" sz="2800" b="1" dirty="0" smtClean="0">
              <a:latin typeface="Arial" charset="0"/>
              <a:cs typeface="Arial" charset="0"/>
            </a:endParaRPr>
          </a:p>
          <a:p>
            <a:pPr lvl="1" eaLnBrk="1" fontAlgn="auto" hangingPunct="1">
              <a:spcAft>
                <a:spcPts val="0"/>
              </a:spcAft>
              <a:buFont typeface="Arial" charset="0"/>
              <a:buNone/>
              <a:defRPr/>
            </a:pPr>
            <a:endParaRPr lang="en-US" sz="1000" dirty="0" smtClean="0">
              <a:latin typeface="Arial" charset="0"/>
              <a:cs typeface="Arial" charset="0"/>
            </a:endParaRPr>
          </a:p>
          <a:p>
            <a:pPr eaLnBrk="1" fontAlgn="auto" hangingPunct="1">
              <a:spcAft>
                <a:spcPts val="0"/>
              </a:spcAft>
              <a:buNone/>
              <a:defRPr/>
            </a:pPr>
            <a:r>
              <a:rPr lang="en-US" sz="3600" b="1" dirty="0" smtClean="0">
                <a:latin typeface="Arial" charset="0"/>
                <a:cs typeface="Arial" charset="0"/>
              </a:rPr>
              <a:t>Total Cost $1.167B</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2" descr="P:\Executive Offices\Temp Data Area - All Office Staff\NY Works Program\NY WORKS PROJECT PHOTOS - ONLY\ABP - Design_Bid_Build Photos\Region 1 - Twin Bridge\I-87 NB over Mohawk River Albany County (Twin Bridge)\Construction\Twins Project 1-3 083.jpg"/>
          <p:cNvPicPr>
            <a:picLocks noChangeAspect="1" noChangeArrowheads="1"/>
          </p:cNvPicPr>
          <p:nvPr/>
        </p:nvPicPr>
        <p:blipFill>
          <a:blip r:embed="rId2" cstate="print"/>
          <a:srcRect/>
          <a:stretch>
            <a:fillRect/>
          </a:stretch>
        </p:blipFill>
        <p:spPr bwMode="auto">
          <a:xfrm>
            <a:off x="731520" y="914400"/>
            <a:ext cx="7558466" cy="5669280"/>
          </a:xfrm>
          <a:prstGeom prst="round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2" descr="P:\Executive Offices\Temp Data Area - All Office Staff\NY Works Program\NY WORKS PROJECT PHOTOS - ONLY\ABP - Design_Bid_Build Photos\Region 1 - Twin Bridge\I-87 NB over Mohawk River Albany County (Twin Bridge)\Construction\Twins Project 1-3 028.jpg"/>
          <p:cNvPicPr>
            <a:picLocks noChangeAspect="1" noChangeArrowheads="1"/>
          </p:cNvPicPr>
          <p:nvPr/>
        </p:nvPicPr>
        <p:blipFill>
          <a:blip r:embed="rId2" cstate="print"/>
          <a:srcRect/>
          <a:stretch>
            <a:fillRect/>
          </a:stretch>
        </p:blipFill>
        <p:spPr bwMode="auto">
          <a:xfrm>
            <a:off x="731520" y="914400"/>
            <a:ext cx="7558467" cy="5669280"/>
          </a:xfrm>
          <a:prstGeom prst="round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2.jpg"/>
          <p:cNvPicPr>
            <a:picLocks noChangeAspect="1"/>
          </p:cNvPicPr>
          <p:nvPr/>
        </p:nvPicPr>
        <p:blipFill>
          <a:blip r:embed="rId2" cstate="print"/>
          <a:stretch>
            <a:fillRect/>
          </a:stretch>
        </p:blipFill>
        <p:spPr>
          <a:xfrm>
            <a:off x="228600" y="1670304"/>
            <a:ext cx="8610600" cy="3517392"/>
          </a:xfrm>
          <a:prstGeom prst="round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5"/>
          <p:cNvSpPr txBox="1">
            <a:spLocks noChangeArrowheads="1"/>
          </p:cNvSpPr>
          <p:nvPr/>
        </p:nvSpPr>
        <p:spPr bwMode="auto">
          <a:xfrm>
            <a:off x="2286000" y="2971800"/>
            <a:ext cx="4376738" cy="830263"/>
          </a:xfrm>
          <a:prstGeom prst="rect">
            <a:avLst/>
          </a:prstGeom>
          <a:noFill/>
          <a:ln w="9525">
            <a:noFill/>
            <a:miter lim="800000"/>
            <a:headEnd/>
            <a:tailEnd/>
          </a:ln>
        </p:spPr>
        <p:txBody>
          <a:bodyPr wrap="none">
            <a:spAutoFit/>
          </a:bodyPr>
          <a:lstStyle/>
          <a:p>
            <a:r>
              <a:rPr lang="en-US" sz="4800" dirty="0" smtClean="0">
                <a:solidFill>
                  <a:prstClr val="white"/>
                </a:solidFill>
                <a:latin typeface="Constantia" pitchFamily="18" charset="0"/>
              </a:rPr>
              <a:t>Any Questions?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a:solidFill>
            <a:schemeClr val="tx1">
              <a:alpha val="0"/>
            </a:schemeClr>
          </a:solidFill>
          <a:ln>
            <a:noFill/>
          </a:ln>
        </p:spPr>
        <p:txBody>
          <a:bodyPr rtlCol="0">
            <a:normAutofit/>
          </a:bodyPr>
          <a:lstStyle/>
          <a:p>
            <a:pPr eaLnBrk="1" fontAlgn="auto" hangingPunct="1">
              <a:spcAft>
                <a:spcPts val="0"/>
              </a:spcAft>
              <a:defRPr/>
            </a:pPr>
            <a:r>
              <a:rPr lang="en-US" sz="6000" b="1" dirty="0" smtClean="0">
                <a:solidFill>
                  <a:schemeClr val="tx1"/>
                </a:solidFill>
                <a:latin typeface="Arial" pitchFamily="34" charset="0"/>
                <a:cs typeface="Arial" pitchFamily="34" charset="0"/>
              </a:rPr>
              <a:t>Goals of ABP</a:t>
            </a:r>
          </a:p>
        </p:txBody>
      </p:sp>
      <p:sp>
        <p:nvSpPr>
          <p:cNvPr id="3" name="Content Placeholder 2"/>
          <p:cNvSpPr>
            <a:spLocks noGrp="1"/>
          </p:cNvSpPr>
          <p:nvPr>
            <p:ph idx="1"/>
          </p:nvPr>
        </p:nvSpPr>
        <p:spPr>
          <a:xfrm>
            <a:off x="228600" y="1295401"/>
            <a:ext cx="8915400" cy="5562600"/>
          </a:xfrm>
        </p:spPr>
        <p:txBody>
          <a:bodyPr rtlCol="0">
            <a:normAutofit/>
          </a:bodyPr>
          <a:lstStyle/>
          <a:p>
            <a:pPr eaLnBrk="1" fontAlgn="auto" hangingPunct="1">
              <a:spcAft>
                <a:spcPts val="0"/>
              </a:spcAft>
              <a:buFont typeface="Wingdings" pitchFamily="2" charset="2"/>
              <a:buChar char="v"/>
              <a:defRPr/>
            </a:pPr>
            <a:r>
              <a:rPr lang="en-US" sz="2800" b="1" dirty="0" smtClean="0">
                <a:latin typeface="Arial" pitchFamily="34" charset="0"/>
                <a:cs typeface="Arial" pitchFamily="34" charset="0"/>
              </a:rPr>
              <a:t>Raise Bridge Condition Ratings to 5.4 or better</a:t>
            </a:r>
          </a:p>
          <a:p>
            <a:pPr lvl="1" eaLnBrk="1" fontAlgn="auto" hangingPunct="1">
              <a:spcAft>
                <a:spcPts val="0"/>
              </a:spcAft>
              <a:buFont typeface="Wingdings" pitchFamily="2" charset="2"/>
              <a:buChar char="Ø"/>
              <a:defRPr/>
            </a:pPr>
            <a:r>
              <a:rPr lang="en-US" sz="2400" dirty="0" smtClean="0">
                <a:latin typeface="Arial" pitchFamily="34" charset="0"/>
                <a:cs typeface="Arial" pitchFamily="34" charset="0"/>
              </a:rPr>
              <a:t>Remain Non-Deficient for at least 10 years.</a:t>
            </a:r>
          </a:p>
          <a:p>
            <a:pPr lvl="1" eaLnBrk="1" fontAlgn="auto" hangingPunct="1">
              <a:spcAft>
                <a:spcPts val="0"/>
              </a:spcAft>
              <a:buFont typeface="Arial" pitchFamily="34" charset="0"/>
              <a:buNone/>
              <a:defRPr/>
            </a:pPr>
            <a:endParaRPr lang="en-US" sz="900" dirty="0" smtClean="0">
              <a:latin typeface="Arial" pitchFamily="34" charset="0"/>
              <a:cs typeface="Arial" pitchFamily="34" charset="0"/>
            </a:endParaRPr>
          </a:p>
          <a:p>
            <a:pPr eaLnBrk="1" fontAlgn="auto" hangingPunct="1">
              <a:spcAft>
                <a:spcPts val="0"/>
              </a:spcAft>
              <a:buFont typeface="Wingdings" pitchFamily="2" charset="2"/>
              <a:buChar char="v"/>
              <a:defRPr/>
            </a:pPr>
            <a:r>
              <a:rPr lang="en-US" sz="2800" b="1" dirty="0" smtClean="0">
                <a:latin typeface="Arial" pitchFamily="34" charset="0"/>
                <a:cs typeface="Arial" pitchFamily="34" charset="0"/>
              </a:rPr>
              <a:t>Deck Service Life should be that of the remaining life of bridge</a:t>
            </a:r>
          </a:p>
          <a:p>
            <a:pPr eaLnBrk="1" fontAlgn="auto" hangingPunct="1">
              <a:spcAft>
                <a:spcPts val="0"/>
              </a:spcAft>
              <a:buFont typeface="Arial" pitchFamily="34" charset="0"/>
              <a:buNone/>
              <a:defRPr/>
            </a:pPr>
            <a:endParaRPr lang="en-US" sz="900" dirty="0" smtClean="0">
              <a:latin typeface="Arial" pitchFamily="34" charset="0"/>
              <a:cs typeface="Arial" pitchFamily="34" charset="0"/>
            </a:endParaRPr>
          </a:p>
          <a:p>
            <a:pPr eaLnBrk="1" fontAlgn="auto" hangingPunct="1">
              <a:spcAft>
                <a:spcPts val="0"/>
              </a:spcAft>
              <a:buFont typeface="Wingdings" pitchFamily="2" charset="2"/>
              <a:buChar char="v"/>
              <a:defRPr/>
            </a:pPr>
            <a:r>
              <a:rPr lang="en-US" sz="2800" b="1" dirty="0" smtClean="0">
                <a:latin typeface="Arial" pitchFamily="34" charset="0"/>
                <a:cs typeface="Arial" pitchFamily="34" charset="0"/>
              </a:rPr>
              <a:t>Eliminate joints where possible</a:t>
            </a:r>
          </a:p>
          <a:p>
            <a:pPr eaLnBrk="1" fontAlgn="auto" hangingPunct="1">
              <a:spcAft>
                <a:spcPts val="0"/>
              </a:spcAft>
              <a:buFont typeface="Arial" pitchFamily="34" charset="0"/>
              <a:buNone/>
              <a:defRPr/>
            </a:pPr>
            <a:endParaRPr lang="en-US" sz="800" dirty="0" smtClean="0">
              <a:latin typeface="Arial" pitchFamily="34" charset="0"/>
              <a:cs typeface="Arial" pitchFamily="34" charset="0"/>
            </a:endParaRPr>
          </a:p>
          <a:p>
            <a:pPr eaLnBrk="1" fontAlgn="auto" hangingPunct="1">
              <a:spcAft>
                <a:spcPts val="0"/>
              </a:spcAft>
              <a:buFont typeface="Wingdings" pitchFamily="2" charset="2"/>
              <a:buChar char="v"/>
              <a:defRPr/>
            </a:pPr>
            <a:r>
              <a:rPr lang="en-US" sz="2800" b="1" dirty="0" smtClean="0">
                <a:latin typeface="Arial" pitchFamily="34" charset="0"/>
                <a:cs typeface="Arial" pitchFamily="34" charset="0"/>
              </a:rPr>
              <a:t>Improve Load Rating </a:t>
            </a:r>
            <a:r>
              <a:rPr lang="en-US" sz="2100" dirty="0" smtClean="0">
                <a:latin typeface="Arial" pitchFamily="34" charset="0"/>
                <a:cs typeface="Arial" pitchFamily="34" charset="0"/>
              </a:rPr>
              <a:t>(Provide a min.  LR of HS-20, 36 Tons Inventory)</a:t>
            </a:r>
          </a:p>
          <a:p>
            <a:pPr eaLnBrk="1" fontAlgn="auto" hangingPunct="1">
              <a:spcAft>
                <a:spcPts val="0"/>
              </a:spcAft>
              <a:buFont typeface="Arial" pitchFamily="34" charset="0"/>
              <a:buNone/>
              <a:defRPr/>
            </a:pPr>
            <a:endParaRPr lang="en-US" sz="800" dirty="0" smtClean="0">
              <a:latin typeface="Arial" pitchFamily="34" charset="0"/>
              <a:cs typeface="Arial" pitchFamily="34" charset="0"/>
            </a:endParaRPr>
          </a:p>
          <a:p>
            <a:pPr eaLnBrk="1" fontAlgn="auto" hangingPunct="1">
              <a:spcAft>
                <a:spcPts val="0"/>
              </a:spcAft>
              <a:buFont typeface="Wingdings" pitchFamily="2" charset="2"/>
              <a:buChar char="v"/>
              <a:defRPr/>
            </a:pPr>
            <a:r>
              <a:rPr lang="en-US" sz="2800" b="1" dirty="0" smtClean="0">
                <a:latin typeface="Arial" pitchFamily="34" charset="0"/>
                <a:cs typeface="Arial" pitchFamily="34" charset="0"/>
              </a:rPr>
              <a:t>Bridges go from “Fair” → “Good”</a:t>
            </a:r>
          </a:p>
          <a:p>
            <a:pPr eaLnBrk="1" fontAlgn="auto" hangingPunct="1">
              <a:spcAft>
                <a:spcPts val="0"/>
              </a:spcAft>
              <a:buFont typeface="Arial" pitchFamily="34" charset="0"/>
              <a:buNone/>
              <a:defRPr/>
            </a:pPr>
            <a:endParaRPr lang="en-US" sz="800" dirty="0" smtClean="0">
              <a:latin typeface="Arial" pitchFamily="34" charset="0"/>
              <a:cs typeface="Arial" pitchFamily="34" charset="0"/>
            </a:endParaRPr>
          </a:p>
          <a:p>
            <a:pPr eaLnBrk="1" fontAlgn="auto" hangingPunct="1">
              <a:spcAft>
                <a:spcPts val="0"/>
              </a:spcAft>
              <a:buFont typeface="Wingdings" pitchFamily="2" charset="2"/>
              <a:buChar char="v"/>
              <a:defRPr/>
            </a:pPr>
            <a:r>
              <a:rPr lang="en-US" sz="2800" b="1" dirty="0" smtClean="0">
                <a:latin typeface="Arial" pitchFamily="34" charset="0"/>
                <a:cs typeface="Arial" pitchFamily="34" charset="0"/>
              </a:rPr>
              <a:t>Stay within Budget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2im33\DOT Data\Engineering Division\Office Directors Shared\Maps for Tim\Accelerated Bridge Program Phase 1A.bmp"/>
          <p:cNvPicPr>
            <a:picLocks noChangeAspect="1" noChangeArrowheads="1"/>
          </p:cNvPicPr>
          <p:nvPr/>
        </p:nvPicPr>
        <p:blipFill>
          <a:blip r:embed="rId3" cstate="print"/>
          <a:srcRect/>
          <a:stretch>
            <a:fillRect/>
          </a:stretch>
        </p:blipFill>
        <p:spPr bwMode="auto">
          <a:xfrm>
            <a:off x="838200" y="914400"/>
            <a:ext cx="7543800" cy="5715000"/>
          </a:xfrm>
          <a:prstGeom prst="rect">
            <a:avLst/>
          </a:prstGeom>
          <a:noFill/>
          <a:ln w="9525">
            <a:noFill/>
            <a:miter lim="800000"/>
            <a:headEnd/>
            <a:tailEnd/>
          </a:ln>
        </p:spPr>
      </p:pic>
      <p:sp>
        <p:nvSpPr>
          <p:cNvPr id="3" name="TextBox 2"/>
          <p:cNvSpPr txBox="1"/>
          <p:nvPr/>
        </p:nvSpPr>
        <p:spPr>
          <a:xfrm>
            <a:off x="0" y="304800"/>
            <a:ext cx="9144000" cy="523220"/>
          </a:xfrm>
          <a:prstGeom prst="rect">
            <a:avLst/>
          </a:prstGeom>
          <a:noFill/>
        </p:spPr>
        <p:txBody>
          <a:bodyPr wrap="square" rtlCol="0">
            <a:spAutoFit/>
          </a:bodyPr>
          <a:lstStyle/>
          <a:p>
            <a:r>
              <a:rPr lang="en-US" sz="2800" dirty="0" smtClean="0"/>
              <a:t>Geographic Location of Bridges in Original 6 Contracts</a:t>
            </a:r>
            <a:endParaRPr lang="en-US" sz="2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229600" cy="1143000"/>
          </a:xfrm>
          <a:noFill/>
        </p:spPr>
        <p:txBody>
          <a:bodyPr rtlCol="0">
            <a:normAutofit/>
          </a:bodyPr>
          <a:lstStyle/>
          <a:p>
            <a:pPr eaLnBrk="1" fontAlgn="auto" hangingPunct="1">
              <a:spcAft>
                <a:spcPts val="0"/>
              </a:spcAft>
              <a:defRPr/>
            </a:pPr>
            <a:r>
              <a:rPr lang="en-US" sz="5400" b="1" dirty="0" smtClean="0">
                <a:solidFill>
                  <a:schemeClr val="tx1"/>
                </a:solidFill>
                <a:latin typeface="Arial" pitchFamily="34" charset="0"/>
                <a:cs typeface="Arial" pitchFamily="34" charset="0"/>
              </a:rPr>
              <a:t> Time Frame for ABP</a:t>
            </a:r>
            <a:endParaRPr lang="en-US" b="1" dirty="0" smtClean="0">
              <a:latin typeface="Arial" pitchFamily="34" charset="0"/>
              <a:cs typeface="Arial" pitchFamily="34" charset="0"/>
            </a:endParaRPr>
          </a:p>
        </p:txBody>
      </p:sp>
      <p:sp>
        <p:nvSpPr>
          <p:cNvPr id="11267" name="Content Placeholder 2"/>
          <p:cNvSpPr>
            <a:spLocks noGrp="1"/>
          </p:cNvSpPr>
          <p:nvPr>
            <p:ph idx="1"/>
          </p:nvPr>
        </p:nvSpPr>
        <p:spPr>
          <a:xfrm>
            <a:off x="0" y="1600200"/>
            <a:ext cx="9372600" cy="5532437"/>
          </a:xfrm>
        </p:spPr>
        <p:txBody>
          <a:bodyPr/>
          <a:lstStyle/>
          <a:p>
            <a:pPr eaLnBrk="1" hangingPunct="1">
              <a:buNone/>
            </a:pPr>
            <a:r>
              <a:rPr lang="en-US" sz="3600" dirty="0" smtClean="0">
                <a:latin typeface="Arial" charset="0"/>
                <a:cs typeface="Arial" charset="0"/>
              </a:rPr>
              <a:t>   </a:t>
            </a:r>
            <a:r>
              <a:rPr lang="en-US" sz="3600" u="sng" dirty="0" smtClean="0">
                <a:latin typeface="Arial" charset="0"/>
                <a:cs typeface="Arial" charset="0"/>
              </a:rPr>
              <a:t>Design</a:t>
            </a:r>
          </a:p>
          <a:p>
            <a:pPr eaLnBrk="1" hangingPunct="1">
              <a:buFont typeface="Wingdings" pitchFamily="2" charset="2"/>
              <a:buChar char="v"/>
            </a:pPr>
            <a:r>
              <a:rPr lang="en-US" sz="3600" dirty="0" smtClean="0">
                <a:latin typeface="Arial" charset="0"/>
                <a:cs typeface="Arial" charset="0"/>
              </a:rPr>
              <a:t>Design Started January 3, 2012</a:t>
            </a:r>
          </a:p>
          <a:p>
            <a:pPr eaLnBrk="1" hangingPunct="1">
              <a:buFont typeface="Wingdings" pitchFamily="2" charset="2"/>
              <a:buChar char="v"/>
            </a:pPr>
            <a:r>
              <a:rPr lang="en-US" sz="3600" dirty="0" smtClean="0">
                <a:latin typeface="Arial" charset="0"/>
                <a:cs typeface="Arial" charset="0"/>
              </a:rPr>
              <a:t>First Contract </a:t>
            </a:r>
            <a:r>
              <a:rPr lang="en-US" sz="3600" dirty="0" err="1" smtClean="0">
                <a:latin typeface="Arial" charset="0"/>
                <a:cs typeface="Arial" charset="0"/>
              </a:rPr>
              <a:t>PS&amp;E</a:t>
            </a:r>
            <a:r>
              <a:rPr lang="en-US" sz="3600" dirty="0" smtClean="0">
                <a:latin typeface="Arial" charset="0"/>
                <a:cs typeface="Arial" charset="0"/>
              </a:rPr>
              <a:t> Feb 23, 2012</a:t>
            </a:r>
          </a:p>
          <a:p>
            <a:pPr eaLnBrk="1" hangingPunct="1">
              <a:buFont typeface="Wingdings" pitchFamily="2" charset="2"/>
              <a:buChar char="v"/>
            </a:pPr>
            <a:r>
              <a:rPr lang="en-US" sz="3600" dirty="0" smtClean="0">
                <a:latin typeface="Arial" charset="0"/>
                <a:cs typeface="Arial" charset="0"/>
              </a:rPr>
              <a:t>Last Contract </a:t>
            </a:r>
            <a:r>
              <a:rPr lang="en-US" sz="3600" dirty="0" err="1" smtClean="0">
                <a:latin typeface="Arial" charset="0"/>
                <a:cs typeface="Arial" charset="0"/>
              </a:rPr>
              <a:t>PS&amp;E</a:t>
            </a:r>
            <a:r>
              <a:rPr lang="en-US" sz="3600" dirty="0" smtClean="0">
                <a:latin typeface="Arial" charset="0"/>
                <a:cs typeface="Arial" charset="0"/>
              </a:rPr>
              <a:t> Mar 28, 2012</a:t>
            </a:r>
          </a:p>
          <a:p>
            <a:pPr eaLnBrk="1" hangingPunct="1">
              <a:buFont typeface="Wingdings" pitchFamily="2" charset="2"/>
              <a:buChar char="v"/>
            </a:pPr>
            <a:r>
              <a:rPr lang="en-US" sz="3600" dirty="0" smtClean="0">
                <a:latin typeface="Arial" charset="0"/>
                <a:cs typeface="Arial" charset="0"/>
              </a:rPr>
              <a:t>12 Weeks Total, 5 Bridges/week</a:t>
            </a:r>
          </a:p>
          <a:p>
            <a:pPr eaLnBrk="1" hangingPunct="1">
              <a:buNone/>
            </a:pPr>
            <a:r>
              <a:rPr lang="en-US" sz="3600" dirty="0" smtClean="0">
                <a:latin typeface="Arial" charset="0"/>
                <a:cs typeface="Arial" charset="0"/>
              </a:rPr>
              <a:t>   </a:t>
            </a:r>
            <a:r>
              <a:rPr lang="en-US" sz="3600" u="sng" dirty="0" smtClean="0">
                <a:latin typeface="Arial" charset="0"/>
                <a:cs typeface="Arial" charset="0"/>
              </a:rPr>
              <a:t>Construction</a:t>
            </a:r>
          </a:p>
          <a:p>
            <a:pPr eaLnBrk="1" hangingPunct="1">
              <a:buFont typeface="Wingdings" pitchFamily="2" charset="2"/>
              <a:buChar char="v"/>
            </a:pPr>
            <a:r>
              <a:rPr lang="en-US" sz="3600" dirty="0" smtClean="0">
                <a:latin typeface="Arial" charset="0"/>
                <a:cs typeface="Arial" charset="0"/>
              </a:rPr>
              <a:t>~Half Bridges Constructed in 2012</a:t>
            </a:r>
          </a:p>
          <a:p>
            <a:pPr eaLnBrk="1" hangingPunct="1">
              <a:buFont typeface="Wingdings" pitchFamily="2" charset="2"/>
              <a:buChar char="v"/>
            </a:pPr>
            <a:r>
              <a:rPr lang="en-US" sz="3600" dirty="0" smtClean="0">
                <a:latin typeface="Arial" charset="0"/>
                <a:cs typeface="Arial" charset="0"/>
              </a:rPr>
              <a:t>~Half Bridges Constructed in 2013</a:t>
            </a:r>
          </a:p>
          <a:p>
            <a:pPr eaLnBrk="1" hangingPunct="1">
              <a:buFont typeface="Wingdings" pitchFamily="2" charset="2"/>
              <a:buChar char="v"/>
            </a:pPr>
            <a:endParaRPr lang="en-US" sz="3600" dirty="0" smtClean="0">
              <a:latin typeface="Arial" charset="0"/>
              <a:cs typeface="Arial" charset="0"/>
            </a:endParaRPr>
          </a:p>
          <a:p>
            <a:pPr eaLnBrk="1" hangingPunct="1">
              <a:buFont typeface="Wingdings" pitchFamily="2" charset="2"/>
              <a:buChar char="v"/>
            </a:pPr>
            <a:endParaRPr lang="en-US" dirty="0" smtClean="0">
              <a:latin typeface="Arial" charset="0"/>
              <a:cs typeface="Arial" charset="0"/>
            </a:endParaRPr>
          </a:p>
          <a:p>
            <a:pPr eaLnBrk="1" hangingPunct="1">
              <a:buNone/>
            </a:pPr>
            <a:endParaRPr lang="en-US" dirty="0" smtClean="0">
              <a:latin typeface="Arial" charset="0"/>
              <a:cs typeface="Arial" charset="0"/>
            </a:endParaRPr>
          </a:p>
          <a:p>
            <a:pPr lvl="1" eaLnBrk="1" hangingPunct="1">
              <a:buFont typeface="Arial" charset="0"/>
              <a:buNone/>
            </a:pPr>
            <a:endParaRPr lang="en-US" dirty="0" smtClean="0">
              <a:solidFill>
                <a:srgbClr val="FF0000"/>
              </a:solidFill>
              <a:latin typeface="Arial" charset="0"/>
              <a:cs typeface="Arial" charset="0"/>
            </a:endParaRPr>
          </a:p>
          <a:p>
            <a:pPr lvl="1" eaLnBrk="1" hangingPunct="1">
              <a:buFont typeface="Arial" charset="0"/>
              <a:buNone/>
            </a:pPr>
            <a:endParaRPr lang="en-US" dirty="0" smtClean="0">
              <a:latin typeface="Arial" charset="0"/>
              <a:cs typeface="Arial" charset="0"/>
            </a:endParaRPr>
          </a:p>
          <a:p>
            <a:pPr lvl="1" eaLnBrk="1" hangingPunct="1">
              <a:buFont typeface="Wingdings" pitchFamily="2" charset="2"/>
              <a:buChar char="Ø"/>
            </a:pPr>
            <a:endParaRPr lang="en-US" dirty="0" smtClean="0"/>
          </a:p>
          <a:p>
            <a:pPr lvl="1" eaLnBrk="1" hangingPunct="1"/>
            <a:endParaRPr lang="en-US"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5"/>
          <p:cNvSpPr txBox="1">
            <a:spLocks noChangeArrowheads="1"/>
          </p:cNvSpPr>
          <p:nvPr/>
        </p:nvSpPr>
        <p:spPr bwMode="auto">
          <a:xfrm>
            <a:off x="0" y="609600"/>
            <a:ext cx="9144000" cy="6832640"/>
          </a:xfrm>
          <a:prstGeom prst="rect">
            <a:avLst/>
          </a:prstGeom>
          <a:noFill/>
          <a:ln w="9525">
            <a:noFill/>
            <a:miter lim="800000"/>
            <a:headEnd/>
            <a:tailEnd/>
          </a:ln>
        </p:spPr>
        <p:txBody>
          <a:bodyPr wrap="square">
            <a:spAutoFit/>
          </a:bodyPr>
          <a:lstStyle/>
          <a:p>
            <a:pPr algn="ctr"/>
            <a:r>
              <a:rPr lang="en-US" sz="4800" dirty="0" smtClean="0">
                <a:latin typeface="Arial" pitchFamily="34" charset="0"/>
                <a:cs typeface="Arial" pitchFamily="34" charset="0"/>
              </a:rPr>
              <a:t>How Did We Design 61 Deck Replacements in 2.5 Months?</a:t>
            </a:r>
            <a:endParaRPr lang="en-US" sz="4800" dirty="0">
              <a:latin typeface="Arial" pitchFamily="34" charset="0"/>
              <a:cs typeface="Arial" pitchFamily="34" charset="0"/>
            </a:endParaRPr>
          </a:p>
          <a:p>
            <a:endParaRPr lang="en-US" dirty="0">
              <a:latin typeface="Constantia" pitchFamily="18" charset="0"/>
            </a:endParaRPr>
          </a:p>
          <a:p>
            <a:endParaRPr lang="en-US" sz="1200" dirty="0">
              <a:latin typeface="Constantia" pitchFamily="18" charset="0"/>
            </a:endParaRPr>
          </a:p>
          <a:p>
            <a:pPr marL="514350" indent="-514350">
              <a:buAutoNum type="arabicPeriod"/>
            </a:pPr>
            <a:r>
              <a:rPr lang="en-US" sz="4000" dirty="0" smtClean="0">
                <a:latin typeface="Constantia" pitchFamily="18" charset="0"/>
              </a:rPr>
              <a:t>Used a proposal only format.  No plans.</a:t>
            </a:r>
          </a:p>
          <a:p>
            <a:pPr marL="514350" indent="-514350">
              <a:buAutoNum type="arabicPeriod"/>
            </a:pPr>
            <a:r>
              <a:rPr lang="en-US" sz="4000" dirty="0" smtClean="0">
                <a:latin typeface="Constantia" pitchFamily="18" charset="0"/>
              </a:rPr>
              <a:t>Designers used existing </a:t>
            </a:r>
            <a:r>
              <a:rPr lang="en-US" sz="4000" dirty="0" err="1" smtClean="0">
                <a:latin typeface="Constantia" pitchFamily="18" charset="0"/>
              </a:rPr>
              <a:t>BrR</a:t>
            </a:r>
            <a:r>
              <a:rPr lang="en-US" sz="4000" dirty="0" smtClean="0">
                <a:latin typeface="Constantia" pitchFamily="18" charset="0"/>
              </a:rPr>
              <a:t> </a:t>
            </a:r>
            <a:r>
              <a:rPr lang="en-US" sz="4000" dirty="0" smtClean="0">
                <a:latin typeface="Constantia" pitchFamily="18" charset="0"/>
              </a:rPr>
              <a:t>files to progress design of deck replacement. </a:t>
            </a:r>
          </a:p>
          <a:p>
            <a:pPr marL="514350" indent="-514350">
              <a:buFontTx/>
              <a:buAutoNum type="arabicPeriod"/>
            </a:pPr>
            <a:r>
              <a:rPr lang="en-US" sz="4000" dirty="0" smtClean="0">
                <a:latin typeface="Constantia" pitchFamily="18" charset="0"/>
              </a:rPr>
              <a:t>Utilized most of the MO Structures design staff (13 Designers and 3 QA reviewers</a:t>
            </a:r>
            <a:r>
              <a:rPr lang="en-US" sz="3200" dirty="0" smtClean="0">
                <a:latin typeface="Constantia" pitchFamily="18" charset="0"/>
              </a:rPr>
              <a:t>)</a:t>
            </a:r>
          </a:p>
          <a:p>
            <a:pPr marL="514350" indent="-514350">
              <a:buAutoNum type="arabicPeriod"/>
            </a:pPr>
            <a:endParaRPr lang="en-US" sz="3200" dirty="0">
              <a:latin typeface="Constantia"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0" y="762000"/>
            <a:ext cx="9144000" cy="1570038"/>
          </a:xfrm>
          <a:prstGeom prst="rect">
            <a:avLst/>
          </a:prstGeom>
          <a:noFill/>
          <a:ln w="9525">
            <a:noFill/>
            <a:miter lim="800000"/>
            <a:headEnd/>
            <a:tailEnd/>
          </a:ln>
        </p:spPr>
        <p:txBody>
          <a:bodyPr>
            <a:spAutoFit/>
          </a:bodyPr>
          <a:lstStyle/>
          <a:p>
            <a:pPr algn="ctr"/>
            <a:r>
              <a:rPr lang="en-US" sz="4800">
                <a:latin typeface="Constantia" pitchFamily="18" charset="0"/>
              </a:rPr>
              <a:t>Proposal Only Deck </a:t>
            </a:r>
          </a:p>
          <a:p>
            <a:pPr algn="ctr"/>
            <a:r>
              <a:rPr lang="en-US" sz="4800">
                <a:latin typeface="Constantia" pitchFamily="18" charset="0"/>
              </a:rPr>
              <a:t>Replacement Contracts</a:t>
            </a:r>
          </a:p>
        </p:txBody>
      </p:sp>
      <p:pic>
        <p:nvPicPr>
          <p:cNvPr id="8195" name="Picture 2" descr="1 Rt 8 Contract 3 R2.jpg">
            <a:hlinkClick r:id="" action="ppaction://hlinkshowjump?jump=firstslide" highlightClick="1"/>
          </p:cNvPr>
          <p:cNvPicPr>
            <a:picLocks noChangeAspect="1"/>
          </p:cNvPicPr>
          <p:nvPr/>
        </p:nvPicPr>
        <p:blipFill>
          <a:blip r:embed="rId3" cstate="print"/>
          <a:srcRect/>
          <a:stretch>
            <a:fillRect/>
          </a:stretch>
        </p:blipFill>
        <p:spPr bwMode="auto">
          <a:xfrm>
            <a:off x="228600" y="2667000"/>
            <a:ext cx="5435600" cy="3581400"/>
          </a:xfrm>
          <a:prstGeom prst="rect">
            <a:avLst/>
          </a:prstGeom>
          <a:ln>
            <a:noFill/>
          </a:ln>
          <a:effectLst>
            <a:softEdge rad="112500"/>
          </a:effectLst>
        </p:spPr>
      </p:pic>
      <p:sp>
        <p:nvSpPr>
          <p:cNvPr id="8196" name="Rectangle 1"/>
          <p:cNvSpPr>
            <a:spLocks noChangeArrowheads="1"/>
          </p:cNvSpPr>
          <p:nvPr/>
        </p:nvSpPr>
        <p:spPr bwMode="auto">
          <a:xfrm>
            <a:off x="5638800" y="2971800"/>
            <a:ext cx="3505200" cy="3046413"/>
          </a:xfrm>
          <a:prstGeom prst="rect">
            <a:avLst/>
          </a:prstGeom>
          <a:noFill/>
          <a:ln w="9525">
            <a:noFill/>
            <a:miter lim="800000"/>
            <a:headEnd/>
            <a:tailEnd/>
          </a:ln>
        </p:spPr>
        <p:txBody>
          <a:bodyPr>
            <a:spAutoFit/>
          </a:bodyPr>
          <a:lstStyle/>
          <a:p>
            <a:pPr algn="ctr"/>
            <a:r>
              <a:rPr lang="en-US" sz="4800">
                <a:latin typeface="Constantia" pitchFamily="18" charset="0"/>
              </a:rPr>
              <a:t>In a hurry?</a:t>
            </a:r>
          </a:p>
          <a:p>
            <a:pPr algn="ctr"/>
            <a:endParaRPr lang="en-US" sz="4800">
              <a:latin typeface="Constantia" pitchFamily="18" charset="0"/>
            </a:endParaRPr>
          </a:p>
          <a:p>
            <a:pPr algn="ctr"/>
            <a:r>
              <a:rPr lang="en-US" sz="4800">
                <a:latin typeface="Constantia" pitchFamily="18" charset="0"/>
              </a:rPr>
              <a:t>Who needs plans!</a:t>
            </a:r>
          </a:p>
        </p:txBody>
      </p:sp>
      <p:sp>
        <p:nvSpPr>
          <p:cNvPr id="8197" name="TextBox 5"/>
          <p:cNvSpPr txBox="1">
            <a:spLocks noChangeArrowheads="1"/>
          </p:cNvSpPr>
          <p:nvPr/>
        </p:nvSpPr>
        <p:spPr bwMode="auto">
          <a:xfrm>
            <a:off x="762000" y="6324600"/>
            <a:ext cx="4737194" cy="369332"/>
          </a:xfrm>
          <a:prstGeom prst="rect">
            <a:avLst/>
          </a:prstGeom>
          <a:noFill/>
          <a:ln w="9525">
            <a:noFill/>
            <a:miter lim="800000"/>
            <a:headEnd/>
            <a:tailEnd/>
          </a:ln>
        </p:spPr>
        <p:txBody>
          <a:bodyPr wrap="none">
            <a:spAutoFit/>
          </a:bodyPr>
          <a:lstStyle/>
          <a:p>
            <a:r>
              <a:rPr lang="en-US" b="1" dirty="0"/>
              <a:t>Rt. 8 over </a:t>
            </a:r>
            <a:r>
              <a:rPr lang="en-US" b="1" dirty="0" err="1"/>
              <a:t>S&amp;W</a:t>
            </a:r>
            <a:r>
              <a:rPr lang="en-US" b="1" dirty="0"/>
              <a:t> RR – Region 2, Contract 3</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Box 1"/>
          <p:cNvSpPr txBox="1">
            <a:spLocks noChangeArrowheads="1"/>
          </p:cNvSpPr>
          <p:nvPr/>
        </p:nvSpPr>
        <p:spPr bwMode="auto">
          <a:xfrm>
            <a:off x="0" y="762000"/>
            <a:ext cx="9144000" cy="1323975"/>
          </a:xfrm>
          <a:prstGeom prst="rect">
            <a:avLst/>
          </a:prstGeom>
          <a:noFill/>
          <a:ln w="9525">
            <a:noFill/>
            <a:miter lim="800000"/>
            <a:headEnd/>
            <a:tailEnd/>
          </a:ln>
        </p:spPr>
        <p:txBody>
          <a:bodyPr>
            <a:spAutoFit/>
          </a:bodyPr>
          <a:lstStyle/>
          <a:p>
            <a:pPr algn="ctr"/>
            <a:r>
              <a:rPr lang="en-US" sz="4000"/>
              <a:t>What is a “Proposal Only” Deck Replacement?</a:t>
            </a:r>
          </a:p>
        </p:txBody>
      </p:sp>
      <p:pic>
        <p:nvPicPr>
          <p:cNvPr id="1028" name="Picture 6" descr="2 I86 over BH RR Contract 5 R6.jpg"/>
          <p:cNvPicPr>
            <a:picLocks noChangeAspect="1"/>
          </p:cNvPicPr>
          <p:nvPr/>
        </p:nvPicPr>
        <p:blipFill>
          <a:blip r:embed="rId4" cstate="print"/>
          <a:srcRect/>
          <a:stretch>
            <a:fillRect/>
          </a:stretch>
        </p:blipFill>
        <p:spPr bwMode="auto">
          <a:xfrm>
            <a:off x="228600" y="2514600"/>
            <a:ext cx="5105400" cy="3829050"/>
          </a:xfrm>
          <a:prstGeom prst="rect">
            <a:avLst/>
          </a:prstGeom>
          <a:ln>
            <a:noFill/>
          </a:ln>
          <a:effectLst>
            <a:softEdge rad="112500"/>
          </a:effectLst>
        </p:spPr>
      </p:pic>
      <p:sp>
        <p:nvSpPr>
          <p:cNvPr id="1029" name="TextBox 4"/>
          <p:cNvSpPr txBox="1">
            <a:spLocks noChangeArrowheads="1"/>
          </p:cNvSpPr>
          <p:nvPr/>
        </p:nvSpPr>
        <p:spPr bwMode="auto">
          <a:xfrm>
            <a:off x="533400" y="6400800"/>
            <a:ext cx="4519186" cy="369332"/>
          </a:xfrm>
          <a:prstGeom prst="rect">
            <a:avLst/>
          </a:prstGeom>
          <a:noFill/>
          <a:ln w="9525">
            <a:noFill/>
            <a:miter lim="800000"/>
            <a:headEnd/>
            <a:tailEnd/>
          </a:ln>
        </p:spPr>
        <p:txBody>
          <a:bodyPr wrap="none">
            <a:spAutoFit/>
          </a:bodyPr>
          <a:lstStyle/>
          <a:p>
            <a:r>
              <a:rPr lang="en-US" b="1" dirty="0"/>
              <a:t>I86 over </a:t>
            </a:r>
            <a:r>
              <a:rPr lang="en-US" b="1" dirty="0" err="1"/>
              <a:t>B&amp;H</a:t>
            </a:r>
            <a:r>
              <a:rPr lang="en-US" b="1" dirty="0"/>
              <a:t> RR – Region 6, Contract 5</a:t>
            </a:r>
          </a:p>
        </p:txBody>
      </p:sp>
      <p:graphicFrame>
        <p:nvGraphicFramePr>
          <p:cNvPr id="2" name="Object 3"/>
          <p:cNvGraphicFramePr>
            <a:graphicFrameLocks noChangeAspect="1"/>
          </p:cNvGraphicFramePr>
          <p:nvPr/>
        </p:nvGraphicFramePr>
        <p:xfrm>
          <a:off x="5638800" y="2438400"/>
          <a:ext cx="3140075" cy="4064000"/>
        </p:xfrm>
        <a:graphic>
          <a:graphicData uri="http://schemas.openxmlformats.org/presentationml/2006/ole">
            <p:oleObj spid="_x0000_s1027" name="Acrobat Document" r:id="rId5" imgW="7841160" imgH="10130760" progId="AcroExch.Document">
              <p:embed/>
            </p:oleObj>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36_Flow">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Flow</Template>
  <TotalTime>1530</TotalTime>
  <Words>822</Words>
  <Application>Microsoft Office PowerPoint</Application>
  <PresentationFormat>On-screen Show (4:3)</PresentationFormat>
  <Paragraphs>143</Paragraphs>
  <Slides>33</Slides>
  <Notes>12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36" baseType="lpstr">
      <vt:lpstr>Flow</vt:lpstr>
      <vt:lpstr>36_Flow</vt:lpstr>
      <vt:lpstr>Acrobat Document</vt:lpstr>
      <vt:lpstr>Designers using Bridge Rating BrR for  Accelerated Deck Replacements</vt:lpstr>
      <vt:lpstr>Slide 2</vt:lpstr>
      <vt:lpstr>NY Works Program</vt:lpstr>
      <vt:lpstr>Goals of ABP</vt:lpstr>
      <vt:lpstr>Slide 5</vt:lpstr>
      <vt:lpstr> Time Frame for ABP</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vector>
  </TitlesOfParts>
  <Company>New York State Department of Transportation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Stem Wall Design</dc:title>
  <dc:creator>bcrudele</dc:creator>
  <cp:lastModifiedBy>bcrudele</cp:lastModifiedBy>
  <cp:revision>178</cp:revision>
  <dcterms:created xsi:type="dcterms:W3CDTF">2011-04-08T11:38:20Z</dcterms:created>
  <dcterms:modified xsi:type="dcterms:W3CDTF">2013-08-06T01:54:12Z</dcterms:modified>
</cp:coreProperties>
</file>